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57" r:id="rId3"/>
    <p:sldId id="258" r:id="rId4"/>
    <p:sldId id="259" r:id="rId5"/>
    <p:sldId id="260" r:id="rId6"/>
    <p:sldId id="261" r:id="rId7"/>
    <p:sldId id="321" r:id="rId8"/>
    <p:sldId id="262" r:id="rId9"/>
    <p:sldId id="266" r:id="rId10"/>
    <p:sldId id="268" r:id="rId11"/>
    <p:sldId id="263" r:id="rId12"/>
    <p:sldId id="265" r:id="rId13"/>
    <p:sldId id="318" r:id="rId14"/>
    <p:sldId id="269" r:id="rId15"/>
    <p:sldId id="270" r:id="rId16"/>
    <p:sldId id="272" r:id="rId17"/>
    <p:sldId id="329" r:id="rId18"/>
    <p:sldId id="273" r:id="rId19"/>
    <p:sldId id="322" r:id="rId20"/>
    <p:sldId id="277" r:id="rId21"/>
    <p:sldId id="330" r:id="rId22"/>
    <p:sldId id="319" r:id="rId23"/>
    <p:sldId id="325" r:id="rId24"/>
    <p:sldId id="278" r:id="rId25"/>
    <p:sldId id="276" r:id="rId26"/>
    <p:sldId id="279" r:id="rId27"/>
    <p:sldId id="280" r:id="rId28"/>
    <p:sldId id="281" r:id="rId29"/>
    <p:sldId id="282" r:id="rId30"/>
    <p:sldId id="284" r:id="rId31"/>
    <p:sldId id="285" r:id="rId32"/>
    <p:sldId id="296" r:id="rId33"/>
    <p:sldId id="286" r:id="rId34"/>
    <p:sldId id="311" r:id="rId35"/>
    <p:sldId id="288" r:id="rId36"/>
    <p:sldId id="289" r:id="rId37"/>
    <p:sldId id="290" r:id="rId38"/>
    <p:sldId id="297" r:id="rId39"/>
    <p:sldId id="323" r:id="rId40"/>
    <p:sldId id="295" r:id="rId41"/>
    <p:sldId id="300" r:id="rId42"/>
    <p:sldId id="301" r:id="rId43"/>
    <p:sldId id="302" r:id="rId44"/>
    <p:sldId id="320" r:id="rId45"/>
    <p:sldId id="303" r:id="rId46"/>
    <p:sldId id="304" r:id="rId47"/>
    <p:sldId id="324" r:id="rId48"/>
    <p:sldId id="306" r:id="rId49"/>
    <p:sldId id="312" r:id="rId50"/>
    <p:sldId id="313" r:id="rId51"/>
    <p:sldId id="328"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261" autoAdjust="0"/>
    <p:restoredTop sz="66463" autoAdjust="0"/>
  </p:normalViewPr>
  <p:slideViewPr>
    <p:cSldViewPr>
      <p:cViewPr>
        <p:scale>
          <a:sx n="80" d="100"/>
          <a:sy n="80" d="100"/>
        </p:scale>
        <p:origin x="-432"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30"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51FE1-F4AB-4E24-9CBA-79BBEDCE17D2}" type="doc">
      <dgm:prSet loTypeId="urn:microsoft.com/office/officeart/2005/8/layout/vList2" loCatId="list" qsTypeId="urn:microsoft.com/office/officeart/2005/8/quickstyle/simple1#1" qsCatId="simple" csTypeId="urn:microsoft.com/office/officeart/2005/8/colors/accent3_5" csCatId="accent3"/>
      <dgm:spPr/>
      <dgm:t>
        <a:bodyPr/>
        <a:lstStyle/>
        <a:p>
          <a:endParaRPr lang="en-US"/>
        </a:p>
      </dgm:t>
    </dgm:pt>
    <dgm:pt modelId="{9A8D23DB-20CB-4645-AA27-E7674E6E1006}">
      <dgm:prSet/>
      <dgm:spPr/>
      <dgm:t>
        <a:bodyPr/>
        <a:lstStyle/>
        <a:p>
          <a:pPr algn="ctr" rtl="0"/>
          <a:r>
            <a:rPr lang="en-US" dirty="0" smtClean="0">
              <a:solidFill>
                <a:schemeClr val="tx1"/>
              </a:solidFill>
              <a:latin typeface="Times New Roman" pitchFamily="18" charset="0"/>
              <a:cs typeface="Times New Roman" pitchFamily="18" charset="0"/>
            </a:rPr>
            <a:t>Projects </a:t>
          </a:r>
          <a:r>
            <a:rPr lang="en-US" b="1" dirty="0" smtClean="0">
              <a:solidFill>
                <a:schemeClr val="tx1"/>
              </a:solidFill>
              <a:latin typeface="Times New Roman" pitchFamily="18" charset="0"/>
              <a:cs typeface="Times New Roman" pitchFamily="18" charset="0"/>
            </a:rPr>
            <a:t>≥ $500,000 </a:t>
          </a:r>
          <a:r>
            <a:rPr lang="en-US" dirty="0" smtClean="0">
              <a:solidFill>
                <a:schemeClr val="tx1"/>
              </a:solidFill>
              <a:latin typeface="Times New Roman" pitchFamily="18" charset="0"/>
              <a:cs typeface="Times New Roman" pitchFamily="18" charset="0"/>
            </a:rPr>
            <a:t>require BOT Approval at various phases:</a:t>
          </a:r>
          <a:endParaRPr lang="en-US" dirty="0">
            <a:solidFill>
              <a:schemeClr val="tx1"/>
            </a:solidFill>
            <a:latin typeface="Times New Roman" pitchFamily="18" charset="0"/>
            <a:cs typeface="Times New Roman" pitchFamily="18" charset="0"/>
          </a:endParaRPr>
        </a:p>
      </dgm:t>
    </dgm:pt>
    <dgm:pt modelId="{E4748B5E-BD7F-4A13-8F96-449FF38BB1CC}" type="parTrans" cxnId="{F4948063-DC92-4E97-89C8-6E5567CEE08E}">
      <dgm:prSet/>
      <dgm:spPr/>
      <dgm:t>
        <a:bodyPr/>
        <a:lstStyle/>
        <a:p>
          <a:endParaRPr lang="en-US"/>
        </a:p>
      </dgm:t>
    </dgm:pt>
    <dgm:pt modelId="{66712B62-7F4D-4F6B-BCBD-BC04320F1E58}" type="sibTrans" cxnId="{F4948063-DC92-4E97-89C8-6E5567CEE08E}">
      <dgm:prSet/>
      <dgm:spPr/>
      <dgm:t>
        <a:bodyPr/>
        <a:lstStyle/>
        <a:p>
          <a:endParaRPr lang="en-US"/>
        </a:p>
      </dgm:t>
    </dgm:pt>
    <dgm:pt modelId="{B23A702C-2441-446F-BCDB-C0CB60A2E09E}" type="pres">
      <dgm:prSet presAssocID="{BEC51FE1-F4AB-4E24-9CBA-79BBEDCE17D2}" presName="linear" presStyleCnt="0">
        <dgm:presLayoutVars>
          <dgm:animLvl val="lvl"/>
          <dgm:resizeHandles val="exact"/>
        </dgm:presLayoutVars>
      </dgm:prSet>
      <dgm:spPr/>
      <dgm:t>
        <a:bodyPr/>
        <a:lstStyle/>
        <a:p>
          <a:endParaRPr lang="en-US"/>
        </a:p>
      </dgm:t>
    </dgm:pt>
    <dgm:pt modelId="{9A073FC1-C86D-4F44-B837-7DD9A3AA9306}" type="pres">
      <dgm:prSet presAssocID="{9A8D23DB-20CB-4645-AA27-E7674E6E1006}" presName="parentText" presStyleLbl="node1" presStyleIdx="0" presStyleCnt="1" custLinFactNeighborX="-1818" custLinFactNeighborY="-4986">
        <dgm:presLayoutVars>
          <dgm:chMax val="0"/>
          <dgm:bulletEnabled val="1"/>
        </dgm:presLayoutVars>
      </dgm:prSet>
      <dgm:spPr/>
      <dgm:t>
        <a:bodyPr/>
        <a:lstStyle/>
        <a:p>
          <a:endParaRPr lang="en-US"/>
        </a:p>
      </dgm:t>
    </dgm:pt>
  </dgm:ptLst>
  <dgm:cxnLst>
    <dgm:cxn modelId="{B2BBC76C-AC6A-4567-9ECC-B577843EBBFD}" type="presOf" srcId="{BEC51FE1-F4AB-4E24-9CBA-79BBEDCE17D2}" destId="{B23A702C-2441-446F-BCDB-C0CB60A2E09E}" srcOrd="0" destOrd="0" presId="urn:microsoft.com/office/officeart/2005/8/layout/vList2"/>
    <dgm:cxn modelId="{E63DD5DA-30A9-4187-A84E-E89EFA4F32BE}" type="presOf" srcId="{9A8D23DB-20CB-4645-AA27-E7674E6E1006}" destId="{9A073FC1-C86D-4F44-B837-7DD9A3AA9306}" srcOrd="0" destOrd="0" presId="urn:microsoft.com/office/officeart/2005/8/layout/vList2"/>
    <dgm:cxn modelId="{F4948063-DC92-4E97-89C8-6E5567CEE08E}" srcId="{BEC51FE1-F4AB-4E24-9CBA-79BBEDCE17D2}" destId="{9A8D23DB-20CB-4645-AA27-E7674E6E1006}" srcOrd="0" destOrd="0" parTransId="{E4748B5E-BD7F-4A13-8F96-449FF38BB1CC}" sibTransId="{66712B62-7F4D-4F6B-BCBD-BC04320F1E58}"/>
    <dgm:cxn modelId="{22AC1F3A-10B3-4BCA-9B95-C1D08239E263}" type="presParOf" srcId="{B23A702C-2441-446F-BCDB-C0CB60A2E09E}" destId="{9A073FC1-C86D-4F44-B837-7DD9A3AA9306}"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BEC51FE1-F4AB-4E24-9CBA-79BBEDCE17D2}" type="doc">
      <dgm:prSet loTypeId="urn:microsoft.com/office/officeart/2005/8/layout/vList2" loCatId="list" qsTypeId="urn:microsoft.com/office/officeart/2005/8/quickstyle/simple1#2" qsCatId="simple" csTypeId="urn:microsoft.com/office/officeart/2005/8/colors/accent3_5" csCatId="accent3" phldr="1"/>
      <dgm:spPr/>
      <dgm:t>
        <a:bodyPr/>
        <a:lstStyle/>
        <a:p>
          <a:endParaRPr lang="en-US"/>
        </a:p>
      </dgm:t>
    </dgm:pt>
    <dgm:pt modelId="{9A8D23DB-20CB-4645-AA27-E7674E6E1006}">
      <dgm:prSet custT="1"/>
      <dgm:spPr/>
      <dgm:t>
        <a:bodyPr/>
        <a:lstStyle/>
        <a:p>
          <a:pPr algn="ctr" rtl="0"/>
          <a:endParaRPr lang="en-US" sz="2800" dirty="0" smtClean="0">
            <a:solidFill>
              <a:schemeClr val="tx1"/>
            </a:solidFill>
            <a:latin typeface="Times New Roman" pitchFamily="18" charset="0"/>
            <a:cs typeface="Times New Roman" pitchFamily="18" charset="0"/>
          </a:endParaRPr>
        </a:p>
        <a:p>
          <a:pPr algn="ctr" rtl="0"/>
          <a:r>
            <a:rPr lang="en-US" sz="2800" dirty="0" smtClean="0">
              <a:solidFill>
                <a:schemeClr val="tx1"/>
              </a:solidFill>
              <a:latin typeface="Times New Roman" pitchFamily="18" charset="0"/>
              <a:cs typeface="Times New Roman" pitchFamily="18" charset="0"/>
            </a:rPr>
            <a:t>Projects &lt;</a:t>
          </a:r>
          <a:r>
            <a:rPr lang="en-US" sz="2800" b="1" dirty="0" smtClean="0">
              <a:solidFill>
                <a:schemeClr val="tx1"/>
              </a:solidFill>
              <a:latin typeface="Times New Roman" pitchFamily="18" charset="0"/>
              <a:cs typeface="Times New Roman" pitchFamily="18" charset="0"/>
            </a:rPr>
            <a:t> $500,000 </a:t>
          </a:r>
        </a:p>
        <a:p>
          <a:pPr algn="l" rtl="0"/>
          <a:endParaRPr lang="en-US" sz="2200" dirty="0">
            <a:solidFill>
              <a:schemeClr val="tx1"/>
            </a:solidFill>
            <a:latin typeface="Times New Roman" pitchFamily="18" charset="0"/>
            <a:cs typeface="Times New Roman" pitchFamily="18" charset="0"/>
          </a:endParaRPr>
        </a:p>
      </dgm:t>
    </dgm:pt>
    <dgm:pt modelId="{E4748B5E-BD7F-4A13-8F96-449FF38BB1CC}" type="parTrans" cxnId="{F4948063-DC92-4E97-89C8-6E5567CEE08E}">
      <dgm:prSet/>
      <dgm:spPr/>
      <dgm:t>
        <a:bodyPr/>
        <a:lstStyle/>
        <a:p>
          <a:endParaRPr lang="en-US"/>
        </a:p>
      </dgm:t>
    </dgm:pt>
    <dgm:pt modelId="{66712B62-7F4D-4F6B-BCBD-BC04320F1E58}" type="sibTrans" cxnId="{F4948063-DC92-4E97-89C8-6E5567CEE08E}">
      <dgm:prSet/>
      <dgm:spPr/>
      <dgm:t>
        <a:bodyPr/>
        <a:lstStyle/>
        <a:p>
          <a:endParaRPr lang="en-US"/>
        </a:p>
      </dgm:t>
    </dgm:pt>
    <dgm:pt modelId="{B23A702C-2441-446F-BCDB-C0CB60A2E09E}" type="pres">
      <dgm:prSet presAssocID="{BEC51FE1-F4AB-4E24-9CBA-79BBEDCE17D2}" presName="linear" presStyleCnt="0">
        <dgm:presLayoutVars>
          <dgm:animLvl val="lvl"/>
          <dgm:resizeHandles val="exact"/>
        </dgm:presLayoutVars>
      </dgm:prSet>
      <dgm:spPr/>
      <dgm:t>
        <a:bodyPr/>
        <a:lstStyle/>
        <a:p>
          <a:endParaRPr lang="en-US"/>
        </a:p>
      </dgm:t>
    </dgm:pt>
    <dgm:pt modelId="{9A073FC1-C86D-4F44-B837-7DD9A3AA9306}" type="pres">
      <dgm:prSet presAssocID="{9A8D23DB-20CB-4645-AA27-E7674E6E1006}" presName="parentText" presStyleLbl="node1" presStyleIdx="0" presStyleCnt="1" custLinFactY="-100000" custLinFactNeighborX="909" custLinFactNeighborY="-102032">
        <dgm:presLayoutVars>
          <dgm:chMax val="0"/>
          <dgm:bulletEnabled val="1"/>
        </dgm:presLayoutVars>
      </dgm:prSet>
      <dgm:spPr/>
      <dgm:t>
        <a:bodyPr/>
        <a:lstStyle/>
        <a:p>
          <a:endParaRPr lang="en-US"/>
        </a:p>
      </dgm:t>
    </dgm:pt>
  </dgm:ptLst>
  <dgm:cxnLst>
    <dgm:cxn modelId="{F4948063-DC92-4E97-89C8-6E5567CEE08E}" srcId="{BEC51FE1-F4AB-4E24-9CBA-79BBEDCE17D2}" destId="{9A8D23DB-20CB-4645-AA27-E7674E6E1006}" srcOrd="0" destOrd="0" parTransId="{E4748B5E-BD7F-4A13-8F96-449FF38BB1CC}" sibTransId="{66712B62-7F4D-4F6B-BCBD-BC04320F1E58}"/>
    <dgm:cxn modelId="{3D55F9BF-3913-4302-8E56-AC1E6A4F4B50}" type="presOf" srcId="{BEC51FE1-F4AB-4E24-9CBA-79BBEDCE17D2}" destId="{B23A702C-2441-446F-BCDB-C0CB60A2E09E}" srcOrd="0" destOrd="0" presId="urn:microsoft.com/office/officeart/2005/8/layout/vList2"/>
    <dgm:cxn modelId="{1B736C64-FA17-486D-9536-26CBA2B9C627}" type="presOf" srcId="{9A8D23DB-20CB-4645-AA27-E7674E6E1006}" destId="{9A073FC1-C86D-4F44-B837-7DD9A3AA9306}" srcOrd="0" destOrd="0" presId="urn:microsoft.com/office/officeart/2005/8/layout/vList2"/>
    <dgm:cxn modelId="{B8CE2B71-428C-40EC-A807-F3EE2787C19D}" type="presParOf" srcId="{B23A702C-2441-446F-BCDB-C0CB60A2E09E}" destId="{9A073FC1-C86D-4F44-B837-7DD9A3AA9306}"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BEC51FE1-F4AB-4E24-9CBA-79BBEDCE17D2}" type="doc">
      <dgm:prSet loTypeId="urn:microsoft.com/office/officeart/2005/8/layout/vList2" loCatId="list" qsTypeId="urn:microsoft.com/office/officeart/2005/8/quickstyle/simple1#3" qsCatId="simple" csTypeId="urn:microsoft.com/office/officeart/2005/8/colors/accent3_5" csCatId="accent3" phldr="1"/>
      <dgm:spPr/>
      <dgm:t>
        <a:bodyPr/>
        <a:lstStyle/>
        <a:p>
          <a:endParaRPr lang="en-US"/>
        </a:p>
      </dgm:t>
    </dgm:pt>
    <dgm:pt modelId="{9A8D23DB-20CB-4645-AA27-E7674E6E1006}">
      <dgm:prSet custT="1"/>
      <dgm:spPr/>
      <dgm:t>
        <a:bodyPr/>
        <a:lstStyle/>
        <a:p>
          <a:pPr algn="ctr" rtl="0"/>
          <a:endParaRPr lang="en-US" sz="2800" dirty="0" smtClean="0">
            <a:solidFill>
              <a:schemeClr val="tx1"/>
            </a:solidFill>
            <a:latin typeface="Times New Roman" pitchFamily="18" charset="0"/>
            <a:cs typeface="Times New Roman" pitchFamily="18" charset="0"/>
          </a:endParaRPr>
        </a:p>
        <a:p>
          <a:pPr algn="ctr" rtl="0"/>
          <a:r>
            <a:rPr lang="en-US" sz="2800" dirty="0" smtClean="0">
              <a:solidFill>
                <a:schemeClr val="tx1"/>
              </a:solidFill>
              <a:latin typeface="Times New Roman" pitchFamily="18" charset="0"/>
              <a:cs typeface="Times New Roman" pitchFamily="18" charset="0"/>
            </a:rPr>
            <a:t>Department funded projects </a:t>
          </a:r>
          <a:r>
            <a:rPr lang="en-US" sz="2800" b="1" dirty="0" smtClean="0">
              <a:solidFill>
                <a:schemeClr val="tx1"/>
              </a:solidFill>
              <a:latin typeface="Times New Roman" pitchFamily="18" charset="0"/>
              <a:cs typeface="Times New Roman" pitchFamily="18" charset="0"/>
            </a:rPr>
            <a:t>≥ $50,000</a:t>
          </a:r>
        </a:p>
        <a:p>
          <a:pPr algn="ctr" rtl="0"/>
          <a:endParaRPr lang="en-US" sz="2200" dirty="0">
            <a:solidFill>
              <a:schemeClr val="tx1"/>
            </a:solidFill>
            <a:latin typeface="Times New Roman" pitchFamily="18" charset="0"/>
            <a:cs typeface="Times New Roman" pitchFamily="18" charset="0"/>
          </a:endParaRPr>
        </a:p>
      </dgm:t>
    </dgm:pt>
    <dgm:pt modelId="{E4748B5E-BD7F-4A13-8F96-449FF38BB1CC}" type="parTrans" cxnId="{F4948063-DC92-4E97-89C8-6E5567CEE08E}">
      <dgm:prSet/>
      <dgm:spPr/>
      <dgm:t>
        <a:bodyPr/>
        <a:lstStyle/>
        <a:p>
          <a:endParaRPr lang="en-US"/>
        </a:p>
      </dgm:t>
    </dgm:pt>
    <dgm:pt modelId="{66712B62-7F4D-4F6B-BCBD-BC04320F1E58}" type="sibTrans" cxnId="{F4948063-DC92-4E97-89C8-6E5567CEE08E}">
      <dgm:prSet/>
      <dgm:spPr/>
      <dgm:t>
        <a:bodyPr/>
        <a:lstStyle/>
        <a:p>
          <a:endParaRPr lang="en-US"/>
        </a:p>
      </dgm:t>
    </dgm:pt>
    <dgm:pt modelId="{B23A702C-2441-446F-BCDB-C0CB60A2E09E}" type="pres">
      <dgm:prSet presAssocID="{BEC51FE1-F4AB-4E24-9CBA-79BBEDCE17D2}" presName="linear" presStyleCnt="0">
        <dgm:presLayoutVars>
          <dgm:animLvl val="lvl"/>
          <dgm:resizeHandles val="exact"/>
        </dgm:presLayoutVars>
      </dgm:prSet>
      <dgm:spPr/>
      <dgm:t>
        <a:bodyPr/>
        <a:lstStyle/>
        <a:p>
          <a:endParaRPr lang="en-US"/>
        </a:p>
      </dgm:t>
    </dgm:pt>
    <dgm:pt modelId="{9A073FC1-C86D-4F44-B837-7DD9A3AA9306}" type="pres">
      <dgm:prSet presAssocID="{9A8D23DB-20CB-4645-AA27-E7674E6E1006}" presName="parentText" presStyleLbl="node1" presStyleIdx="0" presStyleCnt="1" custLinFactY="-100000" custLinFactNeighborX="909" custLinFactNeighborY="-102032">
        <dgm:presLayoutVars>
          <dgm:chMax val="0"/>
          <dgm:bulletEnabled val="1"/>
        </dgm:presLayoutVars>
      </dgm:prSet>
      <dgm:spPr/>
      <dgm:t>
        <a:bodyPr/>
        <a:lstStyle/>
        <a:p>
          <a:endParaRPr lang="en-US"/>
        </a:p>
      </dgm:t>
    </dgm:pt>
  </dgm:ptLst>
  <dgm:cxnLst>
    <dgm:cxn modelId="{8BE21D7F-A774-48C2-9437-7D4AF144C61C}" type="presOf" srcId="{9A8D23DB-20CB-4645-AA27-E7674E6E1006}" destId="{9A073FC1-C86D-4F44-B837-7DD9A3AA9306}" srcOrd="0" destOrd="0" presId="urn:microsoft.com/office/officeart/2005/8/layout/vList2"/>
    <dgm:cxn modelId="{F4948063-DC92-4E97-89C8-6E5567CEE08E}" srcId="{BEC51FE1-F4AB-4E24-9CBA-79BBEDCE17D2}" destId="{9A8D23DB-20CB-4645-AA27-E7674E6E1006}" srcOrd="0" destOrd="0" parTransId="{E4748B5E-BD7F-4A13-8F96-449FF38BB1CC}" sibTransId="{66712B62-7F4D-4F6B-BCBD-BC04320F1E58}"/>
    <dgm:cxn modelId="{19F86A0C-3AAE-4627-AB98-C54DB6FC1CF2}" type="presOf" srcId="{BEC51FE1-F4AB-4E24-9CBA-79BBEDCE17D2}" destId="{B23A702C-2441-446F-BCDB-C0CB60A2E09E}" srcOrd="0" destOrd="0" presId="urn:microsoft.com/office/officeart/2005/8/layout/vList2"/>
    <dgm:cxn modelId="{A0F86A43-4110-4475-835D-EDEFF8CD4CE9}" type="presParOf" srcId="{B23A702C-2441-446F-BCDB-C0CB60A2E09E}" destId="{9A073FC1-C86D-4F44-B837-7DD9A3AA9306}"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AE34C9D-4CA5-4749-9A37-395F66D8B6A8}" type="datetimeFigureOut">
              <a:rPr lang="en-US" smtClean="0"/>
              <a:pPr/>
              <a:t>5/28/2009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9E750BE-3152-4C3B-B623-6B8C0EDDA01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A63B83B8-9A10-49E1-8CE6-020B68467018}" type="datetimeFigureOut">
              <a:rPr lang="en-US"/>
              <a:pPr>
                <a:defRPr/>
              </a:pPr>
              <a:t>5/28/2009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E968265-BBA8-4BF7-A69C-BB4FA1A6425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a:p>
            <a:pPr eaLnBrk="1" hangingPunct="1">
              <a:spcBef>
                <a:spcPct val="0"/>
              </a:spcBef>
            </a:pPr>
            <a:r>
              <a:rPr lang="en-US" smtClean="0">
                <a:latin typeface="Times New Roman" pitchFamily="18" charset="0"/>
                <a:cs typeface="Times New Roman" pitchFamily="18" charset="0"/>
              </a:rPr>
              <a:t>s</a:t>
            </a:r>
          </a:p>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6450D5-8362-491F-9177-0C91B189190A}"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KR</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There are the two DM Code/ADA/Renovation Lump Sum Schedules- one for Storrs and one for the Health Center that went on </a:t>
            </a:r>
            <a:r>
              <a:rPr lang="en-US" dirty="0" smtClean="0">
                <a:latin typeface="Times New Roman" pitchFamily="18" charset="0"/>
                <a:cs typeface="Times New Roman" pitchFamily="18" charset="0"/>
              </a:rPr>
              <a:t>6/24/08 to the BOT meeting</a:t>
            </a:r>
          </a:p>
          <a:p>
            <a:pPr eaLnBrk="1" hangingPunct="1">
              <a:spcBef>
                <a:spcPct val="0"/>
              </a:spcBef>
            </a:pPr>
            <a:endParaRPr lang="en-US" dirty="0" smtClean="0"/>
          </a:p>
          <a:p>
            <a:pPr eaLnBrk="1" hangingPunct="1">
              <a:spcBef>
                <a:spcPct val="0"/>
              </a:spcBef>
            </a:pPr>
            <a:r>
              <a:rPr lang="en-US" dirty="0" smtClean="0"/>
              <a:t>This is the budget approval process for the DM projects listed.  Only changes to project allocations or new projects need to go to the B&amp;G for approval.</a:t>
            </a:r>
          </a:p>
          <a:p>
            <a:pPr eaLnBrk="1" hangingPunct="1">
              <a:spcBef>
                <a:spcPct val="0"/>
              </a:spcBef>
            </a:pPr>
            <a:endParaRPr lang="en-US" dirty="0"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68A849-250B-4E03-918A-0C6BB7BA3735}"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NOTE TO PRESENTER:  Translation:  I f Governor wants to disagree then she has 30 days to do so?  Yes- per KR or she can sign immediately</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57012E-A6A3-4752-A274-C1EC95A165FE}"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B1C6C4-98D4-4A39-80E3-52DAC3CFFDB0}"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FDA402-277C-4090-A6E0-F963B1EF3F6A}"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a:p>
            <a:pPr eaLnBrk="1" hangingPunct="1">
              <a:spcBef>
                <a:spcPct val="0"/>
              </a:spcBef>
            </a:pPr>
            <a:endParaRPr lang="en-US" smtClean="0"/>
          </a:p>
          <a:p>
            <a:pPr eaLnBrk="1" hangingPunct="1">
              <a:spcBef>
                <a:spcPct val="0"/>
              </a:spcBef>
            </a:pPr>
            <a:r>
              <a:rPr lang="en-US" smtClean="0"/>
              <a:t>Refer to purple named project approval sheet for projects under $500,000  (should include in handouts)</a:t>
            </a:r>
          </a:p>
          <a:p>
            <a:pPr eaLnBrk="1" hangingPunct="1">
              <a:spcBef>
                <a:spcPct val="0"/>
              </a:spcBef>
            </a:pPr>
            <a:endParaRPr lang="en-US" smtClean="0"/>
          </a:p>
          <a:p>
            <a:pPr eaLnBrk="1" hangingPunct="1">
              <a:spcBef>
                <a:spcPct val="0"/>
              </a:spcBef>
            </a:pPr>
            <a:r>
              <a:rPr lang="en-US" smtClean="0"/>
              <a:t>Briefly describe B&amp;G committee</a:t>
            </a: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C1C5A4-75A1-453E-86B2-1EA3FB90C32E}"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a:p>
            <a:pPr eaLnBrk="1" hangingPunct="1">
              <a:spcBef>
                <a:spcPct val="0"/>
              </a:spcBef>
            </a:pPr>
            <a:endParaRPr lang="en-US" smtClean="0"/>
          </a:p>
          <a:p>
            <a:pPr eaLnBrk="1" hangingPunct="1">
              <a:spcBef>
                <a:spcPct val="0"/>
              </a:spcBef>
            </a:pPr>
            <a:r>
              <a:rPr lang="en-US" smtClean="0"/>
              <a:t>Describe process of assigning projects numbers and impact on FRS system</a:t>
            </a:r>
          </a:p>
          <a:p>
            <a:pPr eaLnBrk="1" hangingPunct="1">
              <a:spcBef>
                <a:spcPct val="0"/>
              </a:spcBef>
            </a:pPr>
            <a:endParaRPr lang="en-US" smtClean="0"/>
          </a:p>
          <a:p>
            <a:pPr eaLnBrk="1" hangingPunct="1">
              <a:spcBef>
                <a:spcPct val="0"/>
              </a:spcBef>
            </a:pPr>
            <a:r>
              <a:rPr lang="en-US" smtClean="0"/>
              <a:t>Emphasize importance of Project name protocol and funding?</a:t>
            </a:r>
          </a:p>
          <a:p>
            <a:pPr eaLnBrk="1" hangingPunct="1">
              <a:spcBef>
                <a:spcPct val="0"/>
              </a:spcBef>
            </a:pPr>
            <a:endParaRPr lang="en-US" smtClean="0"/>
          </a:p>
          <a:p>
            <a:pPr eaLnBrk="1" hangingPunct="1">
              <a:spcBef>
                <a:spcPct val="0"/>
              </a:spcBef>
            </a:pPr>
            <a:r>
              <a:rPr lang="en-US" smtClean="0"/>
              <a:t>Go over need to avoid terminating projects and/or combining them?</a:t>
            </a:r>
          </a:p>
          <a:p>
            <a:pPr eaLnBrk="1" hangingPunct="1">
              <a:spcBef>
                <a:spcPct val="0"/>
              </a:spcBef>
            </a:pPr>
            <a:endParaRPr lang="en-US" smtClean="0"/>
          </a:p>
          <a:p>
            <a:pPr eaLnBrk="1" hangingPunct="1">
              <a:spcBef>
                <a:spcPct val="0"/>
              </a:spcBef>
            </a:pPr>
            <a:r>
              <a:rPr lang="en-US" smtClean="0"/>
              <a:t>Let them know we get info into FRS and FAMIS asap</a:t>
            </a:r>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A38914-A104-4DBF-AABB-37AE5F33E892}"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a:p>
            <a:pPr eaLnBrk="1" hangingPunct="1">
              <a:spcBef>
                <a:spcPct val="0"/>
              </a:spcBef>
            </a:pPr>
            <a:endParaRPr lang="en-US" smtClean="0"/>
          </a:p>
          <a:p>
            <a:pPr eaLnBrk="1" hangingPunct="1">
              <a:spcBef>
                <a:spcPct val="0"/>
              </a:spcBef>
            </a:pPr>
            <a:r>
              <a:rPr lang="en-US" smtClean="0"/>
              <a:t>Recall the different types of Board Approvals</a:t>
            </a:r>
          </a:p>
          <a:p>
            <a:pPr eaLnBrk="1" hangingPunct="1">
              <a:spcBef>
                <a:spcPct val="0"/>
              </a:spcBef>
            </a:pPr>
            <a:endParaRPr lang="en-US" smtClean="0"/>
          </a:p>
          <a:p>
            <a:pPr eaLnBrk="1" hangingPunct="1">
              <a:spcBef>
                <a:spcPct val="0"/>
              </a:spcBef>
            </a:pPr>
            <a:r>
              <a:rPr lang="en-US" smtClean="0"/>
              <a:t>Emphasize need for the items prior to setting up project –official project name, funding source, Request Budget ASAP</a:t>
            </a:r>
          </a:p>
          <a:p>
            <a:pPr eaLnBrk="1" hangingPunct="1">
              <a:spcBef>
                <a:spcPct val="0"/>
              </a:spcBef>
            </a:pPr>
            <a:endParaRPr lang="en-US" smtClean="0"/>
          </a:p>
          <a:p>
            <a:pPr eaLnBrk="1" hangingPunct="1">
              <a:spcBef>
                <a:spcPct val="0"/>
              </a:spcBef>
            </a:pPr>
            <a:r>
              <a:rPr lang="en-US" smtClean="0"/>
              <a:t>Should we go over “as requested” limitations on the last bullet? – Lynn C will provide criteria for UC project</a:t>
            </a:r>
          </a:p>
          <a:p>
            <a:pPr eaLnBrk="1" hangingPunct="1">
              <a:spcBef>
                <a:spcPct val="0"/>
              </a:spcBef>
            </a:pPr>
            <a:endParaRPr lang="en-US" smtClean="0"/>
          </a:p>
          <a:p>
            <a:pPr eaLnBrk="1" hangingPunct="1">
              <a:spcBef>
                <a:spcPct val="0"/>
              </a:spcBef>
            </a:pPr>
            <a:r>
              <a:rPr lang="en-US" smtClean="0"/>
              <a:t>(ask Lynn C)</a:t>
            </a:r>
          </a:p>
          <a:p>
            <a:pPr eaLnBrk="1" hangingPunct="1">
              <a:spcBef>
                <a:spcPct val="0"/>
              </a:spcBef>
            </a:pPr>
            <a:endParaRPr lang="en-US" smtClean="0"/>
          </a:p>
          <a:p>
            <a:pPr eaLnBrk="1" hangingPunct="1">
              <a:spcBef>
                <a:spcPct val="0"/>
              </a:spcBef>
            </a:pPr>
            <a:r>
              <a:rPr lang="en-US" smtClean="0"/>
              <a:t>Should we discuss allocations from DM Reserves?  -</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B9BC85-929B-4143-B73D-2F36F3181E4C}"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45AC5B-E9A1-4D0E-9061-713BC56FD2F5}" type="slidenum">
              <a:rPr lang="en-US"/>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a:p>
            <a:pPr eaLnBrk="1" hangingPunct="1">
              <a:spcBef>
                <a:spcPct val="0"/>
              </a:spcBef>
            </a:pPr>
            <a:endParaRPr lang="en-US" smtClean="0"/>
          </a:p>
          <a:p>
            <a:pPr eaLnBrk="1" hangingPunct="1">
              <a:spcBef>
                <a:spcPct val="0"/>
              </a:spcBef>
            </a:pPr>
            <a:r>
              <a:rPr lang="en-US" smtClean="0"/>
              <a:t>Budgets are supplied to Plant Accounting by AES/CPCD- EMPHASIZE we need these budgets to be able to input</a:t>
            </a:r>
          </a:p>
          <a:p>
            <a:pPr eaLnBrk="1" hangingPunct="1">
              <a:spcBef>
                <a:spcPct val="0"/>
              </a:spcBef>
            </a:pPr>
            <a:endParaRPr lang="en-US" smtClean="0"/>
          </a:p>
          <a:p>
            <a:pPr eaLnBrk="1" hangingPunct="1">
              <a:spcBef>
                <a:spcPct val="0"/>
              </a:spcBef>
            </a:pPr>
            <a:r>
              <a:rPr lang="en-US" smtClean="0"/>
              <a:t>Should we discuss, the  Foundation mechanics-  Basics: Has to be set up before we can proceed</a:t>
            </a:r>
          </a:p>
          <a:p>
            <a:pPr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A55536-55B2-42F3-8AA9-785DD52F9AC8}" type="slidenum">
              <a:rPr lang="en-US"/>
              <a:pPr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DEC28B-88B2-4D1E-803F-FAAC0F78A22D}" type="slidenum">
              <a:rPr lang="en-US"/>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Introduce Staff – put faces to names</a:t>
            </a:r>
          </a:p>
          <a:p>
            <a:pPr eaLnBrk="1" hangingPunct="1">
              <a:spcBef>
                <a:spcPct val="0"/>
              </a:spcBef>
            </a:pPr>
            <a:endParaRPr lang="en-US" smtClean="0"/>
          </a:p>
          <a:p>
            <a:pPr eaLnBrk="1" hangingPunct="1">
              <a:spcBef>
                <a:spcPct val="0"/>
              </a:spcBef>
            </a:pPr>
            <a:r>
              <a:rPr lang="en-US" smtClean="0"/>
              <a:t>Some of us have met each other some have not</a:t>
            </a:r>
          </a:p>
          <a:p>
            <a:pPr eaLnBrk="1" hangingPunct="1">
              <a:spcBef>
                <a:spcPct val="0"/>
              </a:spcBef>
            </a:pPr>
            <a:endParaRPr lang="en-US" smtClean="0"/>
          </a:p>
          <a:p>
            <a:pPr eaLnBrk="1" hangingPunct="1">
              <a:spcBef>
                <a:spcPct val="0"/>
              </a:spcBef>
            </a:pPr>
            <a:r>
              <a:rPr lang="en-US" smtClean="0"/>
              <a:t>Mention Robin as having oversight of PA which includes PA as well as other responsibilities</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BA76F1-C6A2-40A5-A63F-32E2D688E897}"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KR</a:t>
            </a:r>
            <a:r>
              <a:rPr lang="en-US" dirty="0" smtClean="0"/>
              <a:t> -  note: for CPCA we should expand this section</a:t>
            </a:r>
          </a:p>
          <a:p>
            <a:pPr eaLnBrk="1" hangingPunct="1">
              <a:spcBef>
                <a:spcPct val="0"/>
              </a:spcBef>
            </a:pPr>
            <a:endParaRPr lang="en-US" dirty="0" smtClean="0"/>
          </a:p>
          <a:p>
            <a:pPr eaLnBrk="1" hangingPunct="1">
              <a:spcBef>
                <a:spcPct val="0"/>
              </a:spcBef>
            </a:pPr>
            <a:r>
              <a:rPr lang="en-US" dirty="0" smtClean="0"/>
              <a:t>For presenter reference if needed:</a:t>
            </a:r>
          </a:p>
          <a:p>
            <a:pPr eaLnBrk="1" hangingPunct="1">
              <a:spcBef>
                <a:spcPct val="0"/>
              </a:spcBef>
            </a:pPr>
            <a:r>
              <a:rPr lang="en-US" dirty="0" err="1" smtClean="0"/>
              <a:t>Prequal</a:t>
            </a:r>
            <a:r>
              <a:rPr lang="en-US" dirty="0" smtClean="0"/>
              <a:t> per CPCA website is done when:</a:t>
            </a:r>
          </a:p>
          <a:p>
            <a:pPr eaLnBrk="1" hangingPunct="1">
              <a:spcBef>
                <a:spcPct val="0"/>
              </a:spcBef>
            </a:pPr>
            <a:endParaRPr lang="en-US" dirty="0" smtClean="0"/>
          </a:p>
          <a:p>
            <a:pPr eaLnBrk="1" hangingPunct="1"/>
            <a:r>
              <a:rPr lang="en-US" dirty="0" smtClean="0"/>
              <a:t>All projects with a construction value estimated to be $500,000 or more require interested applicants to be prequalified. All interested firms must first be DAS (Department of Administrative Services) Prequalified as well as Prequalified with the University for specific projects. </a:t>
            </a:r>
          </a:p>
          <a:p>
            <a:pPr eaLnBrk="1" hangingPunct="1"/>
            <a:r>
              <a:rPr lang="en-US" dirty="0" smtClean="0"/>
              <a:t> </a:t>
            </a:r>
          </a:p>
          <a:p>
            <a:pPr eaLnBrk="1" hangingPunct="1"/>
            <a:r>
              <a:rPr lang="en-US" dirty="0" smtClean="0"/>
              <a:t>All projects with a construction value estimated to be less than $500,000 and are being bid as a Lump Sum General Contractor or Subcontractor Selection Process, require a submission of a prequalification survey (AIA A305) with each firms bid. </a:t>
            </a:r>
          </a:p>
          <a:p>
            <a:pPr eaLnBrk="1" hangingPunct="1">
              <a:spcBef>
                <a:spcPct val="0"/>
              </a:spcBef>
            </a:pPr>
            <a:endParaRPr lang="en-US" dirty="0" smtClean="0"/>
          </a:p>
          <a:p>
            <a:pPr eaLnBrk="1" hangingPunct="1">
              <a:spcBef>
                <a:spcPct val="0"/>
              </a:spcBef>
            </a:pPr>
            <a:r>
              <a:rPr lang="en-US" dirty="0" smtClean="0"/>
              <a:t>PA uses 	-  job specifications such as length of job and expected cost</a:t>
            </a:r>
          </a:p>
          <a:p>
            <a:pPr eaLnBrk="1" hangingPunct="1">
              <a:spcBef>
                <a:spcPct val="0"/>
              </a:spcBef>
            </a:pPr>
            <a:r>
              <a:rPr lang="en-US" dirty="0" smtClean="0"/>
              <a:t>	-  industry standard ratios </a:t>
            </a:r>
          </a:p>
          <a:p>
            <a:pPr eaLnBrk="1" hangingPunct="1">
              <a:spcBef>
                <a:spcPct val="0"/>
              </a:spcBef>
            </a:pPr>
            <a:r>
              <a:rPr lang="en-US" dirty="0" smtClean="0"/>
              <a:t>	-  financial data from contractors financial statements to calculate ratios</a:t>
            </a:r>
          </a:p>
          <a:p>
            <a:pPr eaLnBrk="1" hangingPunct="1">
              <a:spcBef>
                <a:spcPct val="0"/>
              </a:spcBef>
            </a:pPr>
            <a:endParaRPr lang="en-US" dirty="0" smtClean="0"/>
          </a:p>
          <a:p>
            <a:pPr eaLnBrk="1" hangingPunct="1">
              <a:spcBef>
                <a:spcPct val="0"/>
              </a:spcBef>
            </a:pPr>
            <a:r>
              <a:rPr lang="en-US" dirty="0" smtClean="0"/>
              <a:t>For CPCA presentation we should go into more detail to review two week requirement for turnaround and difference of Financial Statements, annual cycle, audit versus review, interims- all date requirements</a:t>
            </a:r>
          </a:p>
          <a:p>
            <a:pPr eaLnBrk="1" hangingPunct="1">
              <a:spcBef>
                <a:spcPct val="0"/>
              </a:spcBef>
            </a:pPr>
            <a:endParaRPr lang="en-US" dirty="0" smtClean="0"/>
          </a:p>
          <a:p>
            <a:pPr eaLnBrk="1" hangingPunct="1">
              <a:spcBef>
                <a:spcPct val="0"/>
              </a:spcBef>
            </a:pPr>
            <a:r>
              <a:rPr lang="en-US" dirty="0" smtClean="0"/>
              <a:t>Discuss follow ups on interim statements</a:t>
            </a:r>
          </a:p>
          <a:p>
            <a:pPr eaLnBrk="1" hangingPunct="1">
              <a:spcBef>
                <a:spcPct val="0"/>
              </a:spcBef>
            </a:pPr>
            <a:r>
              <a:rPr lang="en-US" dirty="0" smtClean="0"/>
              <a:t>	Will complete when all items are received or notice that item will not be received</a:t>
            </a:r>
          </a:p>
          <a:p>
            <a:pPr eaLnBrk="1" hangingPunct="1">
              <a:spcBef>
                <a:spcPct val="0"/>
              </a:spcBef>
            </a:pPr>
            <a:r>
              <a:rPr lang="en-US" dirty="0" smtClean="0"/>
              <a:t>	</a:t>
            </a:r>
          </a:p>
          <a:p>
            <a:pPr eaLnBrk="1" hangingPunct="1">
              <a:spcBef>
                <a:spcPct val="0"/>
              </a:spcBef>
            </a:pPr>
            <a:r>
              <a:rPr lang="en-US" dirty="0" smtClean="0"/>
              <a:t>PA should not have contact with contractor </a:t>
            </a:r>
          </a:p>
          <a:p>
            <a:pPr eaLnBrk="1" hangingPunct="1">
              <a:spcBef>
                <a:spcPct val="0"/>
              </a:spcBef>
            </a:pPr>
            <a:endParaRPr lang="en-US" dirty="0"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89CBC5-B361-49AB-906C-49F711A9749D}" type="slidenum">
              <a:rPr lang="en-US"/>
              <a:pPr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CB</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b="1" smtClean="0">
                <a:solidFill>
                  <a:srgbClr val="C00000"/>
                </a:solidFill>
              </a:rPr>
              <a:t>CB</a:t>
            </a:r>
            <a:endParaRPr lang="en-US" sz="1800" smtClean="0">
              <a:solidFill>
                <a:srgbClr val="C00000"/>
              </a:solidFill>
            </a:endParaRP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60E9AF-7390-4CFB-8E8D-0449D84C028A}" type="slidenum">
              <a:rPr lang="en-US"/>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err="1" smtClean="0"/>
              <a:t>Printscreen</a:t>
            </a:r>
            <a:r>
              <a:rPr lang="en-US" dirty="0" smtClean="0"/>
              <a:t> of a CAR</a:t>
            </a:r>
          </a:p>
          <a:p>
            <a:pPr eaLnBrk="1" hangingPunct="1"/>
            <a:endParaRPr lang="en-US" dirty="0" smtClean="0"/>
          </a:p>
          <a:p>
            <a:pPr eaLnBrk="1" hangingPunct="1"/>
            <a:r>
              <a:rPr lang="en-US" dirty="0" smtClean="0"/>
              <a:t>Two signatures at bottom are</a:t>
            </a:r>
            <a:r>
              <a:rPr lang="en-US" baseline="0" dirty="0" smtClean="0"/>
              <a:t> Tom Callahan and Barry Feldman</a:t>
            </a:r>
            <a:endParaRPr lang="en-US" dirty="0" smtClean="0"/>
          </a:p>
        </p:txBody>
      </p:sp>
      <p:sp>
        <p:nvSpPr>
          <p:cNvPr id="4" name="Slide Number Placeholder 3"/>
          <p:cNvSpPr>
            <a:spLocks noGrp="1"/>
          </p:cNvSpPr>
          <p:nvPr>
            <p:ph type="sldNum" sz="quarter" idx="5"/>
          </p:nvPr>
        </p:nvSpPr>
        <p:spPr/>
        <p:txBody>
          <a:bodyPr/>
          <a:lstStyle/>
          <a:p>
            <a:pPr>
              <a:defRPr/>
            </a:pPr>
            <a:fld id="{97907CAE-4169-438E-B6B7-F3CA7586D17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b="1" smtClean="0">
                <a:solidFill>
                  <a:srgbClr val="C00000"/>
                </a:solidFill>
              </a:rPr>
              <a:t>CB</a:t>
            </a:r>
            <a:endParaRPr lang="en-US" smtClean="0">
              <a:solidFill>
                <a:srgbClr val="C00000"/>
              </a:solidFill>
            </a:endParaRPr>
          </a:p>
          <a:p>
            <a:pPr eaLnBrk="1" hangingPunct="1">
              <a:spcBef>
                <a:spcPct val="0"/>
              </a:spcBef>
            </a:pPr>
            <a:endParaRPr 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50BA3A-44D9-4715-885F-815B8010D24A}" type="slidenum">
              <a:rPr lang="en-US"/>
              <a:pPr fontAlgn="base">
                <a:spcBef>
                  <a:spcPct val="0"/>
                </a:spcBef>
                <a:spcAft>
                  <a:spcPct val="0"/>
                </a:spcAft>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b="1" dirty="0" smtClean="0">
                <a:solidFill>
                  <a:srgbClr val="C00000"/>
                </a:solidFill>
              </a:rPr>
              <a:t>CB</a:t>
            </a:r>
            <a:endParaRPr lang="en-US" dirty="0" smtClean="0">
              <a:solidFill>
                <a:srgbClr val="C00000"/>
              </a:solidFill>
            </a:endParaRPr>
          </a:p>
          <a:p>
            <a:pPr eaLnBrk="1" fontAlgn="auto" hangingPunct="1">
              <a:spcBef>
                <a:spcPts val="0"/>
              </a:spcBef>
              <a:spcAft>
                <a:spcPts val="0"/>
              </a:spcAft>
              <a:defRPr/>
            </a:pPr>
            <a:endParaRPr lang="en-US" dirty="0" smtClean="0"/>
          </a:p>
          <a:p>
            <a:pPr marL="228600" indent="-228600" eaLnBrk="1" fontAlgn="auto" hangingPunct="1">
              <a:spcBef>
                <a:spcPts val="0"/>
              </a:spcBef>
              <a:spcAft>
                <a:spcPts val="0"/>
              </a:spcAft>
              <a:buAutoNum type="arabicPeriod"/>
              <a:defRPr/>
            </a:pPr>
            <a:r>
              <a:rPr lang="en-US" baseline="0" dirty="0" smtClean="0"/>
              <a:t>3 exceptions when no </a:t>
            </a:r>
            <a:r>
              <a:rPr lang="en-US" baseline="0" dirty="0" err="1" smtClean="0"/>
              <a:t>greensheet</a:t>
            </a:r>
            <a:r>
              <a:rPr lang="en-US" baseline="0" dirty="0" smtClean="0"/>
              <a:t> is required but there must budget for:</a:t>
            </a:r>
          </a:p>
          <a:p>
            <a:pPr marL="685800" lvl="1" indent="-228600" eaLnBrk="1" fontAlgn="auto" hangingPunct="1">
              <a:spcBef>
                <a:spcPts val="0"/>
              </a:spcBef>
              <a:spcAft>
                <a:spcPts val="0"/>
              </a:spcAft>
              <a:buAutoNum type="arabicPeriod"/>
              <a:defRPr/>
            </a:pPr>
            <a:r>
              <a:rPr lang="en-US" baseline="0" dirty="0" smtClean="0"/>
              <a:t>1% Management Fee</a:t>
            </a:r>
          </a:p>
          <a:p>
            <a:pPr marL="685800" lvl="1" indent="-228600" eaLnBrk="1" fontAlgn="auto" hangingPunct="1">
              <a:spcBef>
                <a:spcPts val="0"/>
              </a:spcBef>
              <a:spcAft>
                <a:spcPts val="0"/>
              </a:spcAft>
              <a:buAutoNum type="arabicPeriod"/>
              <a:defRPr/>
            </a:pPr>
            <a:r>
              <a:rPr lang="en-US" baseline="0" dirty="0" smtClean="0"/>
              <a:t>Advertising</a:t>
            </a:r>
          </a:p>
          <a:p>
            <a:pPr marL="685800" lvl="1" indent="-228600" eaLnBrk="1" fontAlgn="auto" hangingPunct="1">
              <a:spcBef>
                <a:spcPts val="0"/>
              </a:spcBef>
              <a:spcAft>
                <a:spcPts val="0"/>
              </a:spcAft>
              <a:buAutoNum type="arabicPeriod"/>
              <a:defRPr/>
            </a:pPr>
            <a:r>
              <a:rPr lang="en-US" baseline="0" dirty="0" smtClean="0"/>
              <a:t>Reproduction</a:t>
            </a:r>
          </a:p>
          <a:p>
            <a:pPr marL="685800" lvl="1" indent="-228600" eaLnBrk="1" fontAlgn="auto" hangingPunct="1">
              <a:spcBef>
                <a:spcPts val="0"/>
              </a:spcBef>
              <a:spcAft>
                <a:spcPts val="0"/>
              </a:spcAft>
              <a:buNone/>
              <a:defRPr/>
            </a:pPr>
            <a:endParaRPr lang="en-US" baseline="0" dirty="0" smtClean="0"/>
          </a:p>
          <a:p>
            <a:pPr marL="685800" lvl="1" indent="-228600" eaLnBrk="1" fontAlgn="auto" hangingPunct="1">
              <a:spcBef>
                <a:spcPts val="0"/>
              </a:spcBef>
              <a:spcAft>
                <a:spcPts val="0"/>
              </a:spcAft>
              <a:buNone/>
              <a:defRPr/>
            </a:pPr>
            <a:endParaRPr lang="en-US" dirty="0" smtClean="0"/>
          </a:p>
          <a:p>
            <a:pPr marL="228600" indent="-228600" eaLnBrk="1" fontAlgn="auto" hangingPunct="1">
              <a:spcBef>
                <a:spcPts val="0"/>
              </a:spcBef>
              <a:spcAft>
                <a:spcPts val="0"/>
              </a:spcAft>
              <a:buAutoNum type="arabicPeriod" startAt="2"/>
              <a:defRPr/>
            </a:pPr>
            <a:r>
              <a:rPr lang="en-US" dirty="0" smtClean="0"/>
              <a:t>Backup documents include: vendor quotes/proposals, tasks letters for on call contracts, and construction change orders – not a PA role to make sure appropriate documentation is attached</a:t>
            </a:r>
            <a:r>
              <a:rPr lang="en-US" baseline="0" dirty="0" smtClean="0"/>
              <a:t>   Role is Financial</a:t>
            </a:r>
          </a:p>
          <a:p>
            <a:pPr marL="228600" indent="-228600" eaLnBrk="1" fontAlgn="auto" hangingPunct="1">
              <a:spcBef>
                <a:spcPts val="0"/>
              </a:spcBef>
              <a:spcAft>
                <a:spcPts val="0"/>
              </a:spcAft>
              <a:buAutoNum type="arabicPeriod" startAt="2"/>
              <a:defRPr/>
            </a:pPr>
            <a:endParaRPr lang="en-US" baseline="0" dirty="0" smtClean="0"/>
          </a:p>
          <a:p>
            <a:pPr marL="228600" indent="-228600" eaLnBrk="1" fontAlgn="auto" hangingPunct="1">
              <a:spcBef>
                <a:spcPts val="0"/>
              </a:spcBef>
              <a:spcAft>
                <a:spcPts val="0"/>
              </a:spcAft>
              <a:buAutoNum type="arabicPeriod" startAt="2"/>
              <a:defRPr/>
            </a:pPr>
            <a:r>
              <a:rPr lang="en-US" dirty="0" smtClean="0"/>
              <a:t>Need Budget code line, create WO number if needed</a:t>
            </a:r>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983781-971C-4DC5-B7F4-0E4047185D5A}" type="slidenum">
              <a:rPr lang="en-US"/>
              <a:pPr fontAlgn="base">
                <a:spcBef>
                  <a:spcPct val="0"/>
                </a:spcBef>
                <a:spcAft>
                  <a:spcPct val="0"/>
                </a:spcAft>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solidFill>
                  <a:srgbClr val="C00000"/>
                </a:solidFill>
              </a:rPr>
              <a:t>CB</a:t>
            </a:r>
            <a:endParaRPr lang="en-US" smtClean="0">
              <a:solidFill>
                <a:srgbClr val="C00000"/>
              </a:solidFill>
            </a:endParaRPr>
          </a:p>
          <a:p>
            <a:pPr eaLnBrk="1" hangingPunct="1">
              <a:spcBef>
                <a:spcPct val="0"/>
              </a:spcBef>
            </a:pPr>
            <a:endParaRPr lang="en-US" smtClean="0">
              <a:latin typeface="Times New Roman" pitchFamily="18" charset="0"/>
              <a:cs typeface="Times New Roman" pitchFamily="18" charset="0"/>
            </a:endParaRPr>
          </a:p>
          <a:p>
            <a:pPr eaLnBrk="1" hangingPunct="1">
              <a:spcBef>
                <a:spcPct val="0"/>
              </a:spcBef>
            </a:pPr>
            <a:endParaRPr lang="en-US" smtClean="0">
              <a:latin typeface="Times New Roman" pitchFamily="18" charset="0"/>
              <a:cs typeface="Times New Roman" pitchFamily="18" charset="0"/>
            </a:endParaRPr>
          </a:p>
          <a:p>
            <a:pPr eaLnBrk="1" hangingPunct="1">
              <a:spcBef>
                <a:spcPct val="0"/>
              </a:spcBef>
            </a:pPr>
            <a:r>
              <a:rPr lang="en-US" smtClean="0">
                <a:latin typeface="Times New Roman" pitchFamily="18" charset="0"/>
                <a:cs typeface="Times New Roman" pitchFamily="18" charset="0"/>
              </a:rPr>
              <a:t>Now for both the CAR and the greensheet     </a:t>
            </a:r>
          </a:p>
          <a:p>
            <a:pPr eaLnBrk="1" hangingPunct="1">
              <a:spcBef>
                <a:spcPct val="0"/>
              </a:spcBef>
            </a:pPr>
            <a:endParaRPr lang="en-US" smtClean="0">
              <a:latin typeface="Times New Roman" pitchFamily="18" charset="0"/>
              <a:cs typeface="Times New Roman" pitchFamily="18" charset="0"/>
            </a:endParaRPr>
          </a:p>
          <a:p>
            <a:pPr eaLnBrk="1" hangingPunct="1">
              <a:spcBef>
                <a:spcPct val="0"/>
              </a:spcBef>
            </a:pPr>
            <a:r>
              <a:rPr lang="en-US" smtClean="0">
                <a:latin typeface="Times New Roman" pitchFamily="18" charset="0"/>
                <a:cs typeface="Times New Roman" pitchFamily="18" charset="0"/>
              </a:rPr>
              <a:t>(Problems encountered)</a:t>
            </a:r>
          </a:p>
          <a:p>
            <a:pPr eaLnBrk="1" hangingPunct="1">
              <a:spcBef>
                <a:spcPct val="0"/>
              </a:spcBef>
            </a:pPr>
            <a:endParaRPr lang="en-US" smtClean="0"/>
          </a:p>
          <a:p>
            <a:pPr eaLnBrk="1" hangingPunct="1">
              <a:spcBef>
                <a:spcPct val="0"/>
              </a:spcBef>
            </a:pPr>
            <a:r>
              <a:rPr lang="en-US" smtClean="0"/>
              <a:t>Again, it is very helpful if you give me a budget code</a:t>
            </a:r>
          </a:p>
          <a:p>
            <a:pPr eaLnBrk="1" hangingPunct="1">
              <a:spcBef>
                <a:spcPct val="0"/>
              </a:spcBef>
            </a:pPr>
            <a:r>
              <a:rPr lang="en-US" smtClean="0"/>
              <a:t>FAMIS is not very user friendly for edits</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WORKORDER-BUDGET LINE</a:t>
            </a:r>
          </a:p>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58497F-D7A8-423D-BDF4-698EF2941638}" type="slidenum">
              <a:rPr lang="en-US"/>
              <a:pPr fontAlgn="base">
                <a:spcBef>
                  <a:spcPct val="0"/>
                </a:spcBef>
                <a:spcAft>
                  <a:spcPct val="0"/>
                </a:spcAft>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solidFill>
                  <a:srgbClr val="C00000"/>
                </a:solidFill>
              </a:rPr>
              <a:t>CB</a:t>
            </a:r>
            <a:endParaRPr lang="en-US" smtClean="0">
              <a:solidFill>
                <a:srgbClr val="C00000"/>
              </a:solidFill>
            </a:endParaRPr>
          </a:p>
          <a:p>
            <a:pPr eaLnBrk="1" hangingPunct="1">
              <a:spcBef>
                <a:spcPct val="0"/>
              </a:spcBef>
            </a:pPr>
            <a:endParaRPr lang="en-US"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505156-A234-41D0-B0F4-B0258DE16FFD}" type="slidenum">
              <a:rPr lang="en-US"/>
              <a:pPr fontAlgn="base">
                <a:spcBef>
                  <a:spcPct val="0"/>
                </a:spcBef>
                <a:spcAft>
                  <a:spcPct val="0"/>
                </a:spcAft>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r>
              <a:rPr lang="en-US" b="1" smtClean="0">
                <a:solidFill>
                  <a:srgbClr val="C00000"/>
                </a:solidFill>
              </a:rPr>
              <a:t>CB</a:t>
            </a:r>
            <a:endParaRPr lang="en-US" smtClean="0">
              <a:solidFill>
                <a:srgbClr val="C00000"/>
              </a:solidFill>
            </a:endParaRP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Facilities enters estimate</a:t>
            </a:r>
          </a:p>
          <a:p>
            <a:pPr eaLnBrk="1" hangingPunct="1">
              <a:spcBef>
                <a:spcPct val="0"/>
              </a:spcBef>
            </a:pPr>
            <a:endParaRPr lang="en-US" smtClean="0"/>
          </a:p>
          <a:p>
            <a:pPr eaLnBrk="1" hangingPunct="1">
              <a:spcBef>
                <a:spcPct val="0"/>
              </a:spcBef>
            </a:pPr>
            <a:r>
              <a:rPr lang="en-US" smtClean="0"/>
              <a:t>As facilities/labor/  post against workorder the commitment will be reduced and the expenditure will go up but this does not mean that the project account has been charged – this will not occur until it is approved by the PM</a:t>
            </a:r>
          </a:p>
          <a:p>
            <a:pPr eaLnBrk="1" hangingPunct="1">
              <a:spcBef>
                <a:spcPct val="0"/>
              </a:spcBef>
            </a:pPr>
            <a:endParaRPr lang="en-US" smtClean="0"/>
          </a:p>
          <a:p>
            <a:pPr eaLnBrk="1" hangingPunct="1">
              <a:spcBef>
                <a:spcPct val="0"/>
              </a:spcBef>
            </a:pPr>
            <a:endParaRPr lang="en-US"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696925-B5BE-4AF3-BAFF-0E7E4257CD49}" type="slidenum">
              <a:rPr lang="en-US"/>
              <a:pPr fontAlgn="base">
                <a:spcBef>
                  <a:spcPct val="0"/>
                </a:spcBef>
                <a:spcAft>
                  <a:spcPct val="0"/>
                </a:spcAft>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solidFill>
                  <a:srgbClr val="C00000"/>
                </a:solidFill>
              </a:rPr>
              <a:t>CB</a:t>
            </a:r>
            <a:endParaRPr lang="en-US" dirty="0" smtClean="0">
              <a:solidFill>
                <a:srgbClr val="C00000"/>
              </a:solidFill>
            </a:endParaRPr>
          </a:p>
          <a:p>
            <a:pPr eaLnBrk="1" hangingPunct="1">
              <a:spcBef>
                <a:spcPct val="0"/>
              </a:spcBef>
            </a:pPr>
            <a:endParaRPr lang="en-US" dirty="0" smtClean="0"/>
          </a:p>
          <a:p>
            <a:pPr eaLnBrk="1" hangingPunct="1">
              <a:spcBef>
                <a:spcPct val="0"/>
              </a:spcBef>
            </a:pPr>
            <a:r>
              <a:rPr lang="en-US" dirty="0" smtClean="0"/>
              <a:t>To obtain access to the </a:t>
            </a:r>
            <a:r>
              <a:rPr lang="en-US" dirty="0" err="1" smtClean="0"/>
              <a:t>Greensheet</a:t>
            </a:r>
            <a:r>
              <a:rPr lang="en-US" dirty="0" smtClean="0"/>
              <a:t> log- contact Jessica.</a:t>
            </a:r>
          </a:p>
          <a:p>
            <a:pPr eaLnBrk="1" hangingPunct="1">
              <a:spcBef>
                <a:spcPct val="0"/>
              </a:spcBef>
            </a:pPr>
            <a:endParaRPr lang="en-US" dirty="0" smtClean="0"/>
          </a:p>
          <a:p>
            <a:pPr eaLnBrk="1" hangingPunct="1">
              <a:spcBef>
                <a:spcPct val="0"/>
              </a:spcBef>
            </a:pPr>
            <a:r>
              <a:rPr lang="en-US" dirty="0" smtClean="0"/>
              <a:t>(remove slide for Health Center presentation)</a:t>
            </a:r>
          </a:p>
          <a:p>
            <a:pPr eaLnBrk="1" hangingPunct="1">
              <a:spcBef>
                <a:spcPct val="0"/>
              </a:spcBef>
            </a:pPr>
            <a:endParaRPr lang="en-US" dirty="0" smtClean="0"/>
          </a:p>
          <a:p>
            <a:pPr eaLnBrk="1" hangingPunct="1">
              <a:spcBef>
                <a:spcPct val="0"/>
              </a:spcBef>
            </a:pPr>
            <a:r>
              <a:rPr lang="en-US" sz="2000" b="1" dirty="0" smtClean="0"/>
              <a:t>BREAK</a:t>
            </a:r>
          </a:p>
          <a:p>
            <a:pPr eaLnBrk="1" hangingPunct="1">
              <a:spcBef>
                <a:spcPct val="0"/>
              </a:spcBef>
            </a:pPr>
            <a:endParaRPr lang="en-US" dirty="0"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EA47CA-AB6A-4743-AE08-80C0C9505771}" type="slidenum">
              <a:rPr lang="en-US"/>
              <a:pPr fontAlgn="base">
                <a:spcBef>
                  <a:spcPct val="0"/>
                </a:spcBef>
                <a:spcAft>
                  <a:spcPct val="0"/>
                </a:spcAft>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Brief Outline of what we will be talking about</a:t>
            </a:r>
          </a:p>
          <a:p>
            <a:pPr eaLnBrk="1" hangingPunct="1">
              <a:spcBef>
                <a:spcPct val="0"/>
              </a:spcBef>
            </a:pPr>
            <a:endParaRPr lang="en-US" smtClean="0"/>
          </a:p>
          <a:p>
            <a:pPr eaLnBrk="1" hangingPunct="1">
              <a:spcBef>
                <a:spcPct val="0"/>
              </a:spcBef>
            </a:pPr>
            <a:r>
              <a:rPr lang="en-US" smtClean="0"/>
              <a:t>Overview of all major sections to be covered in training</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71BD07-7675-453B-BBD9-82C3E35BE9B8}"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r>
              <a:rPr lang="en-US" b="1" dirty="0" smtClean="0">
                <a:solidFill>
                  <a:srgbClr val="C00000"/>
                </a:solidFill>
              </a:rPr>
              <a:t>TC</a:t>
            </a:r>
            <a:endParaRPr lang="en-US" dirty="0" smtClean="0">
              <a:solidFill>
                <a:srgbClr val="C00000"/>
              </a:solidFill>
            </a:endParaRP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r>
              <a:rPr lang="en-US" dirty="0" smtClean="0"/>
              <a:t>Hi- I am going to be speaking about goldenrods</a:t>
            </a:r>
          </a:p>
          <a:p>
            <a:pPr eaLnBrk="1" hangingPunct="1">
              <a:spcBef>
                <a:spcPct val="0"/>
              </a:spcBef>
            </a:pPr>
            <a:r>
              <a:rPr lang="en-US" dirty="0" smtClean="0"/>
              <a:t>First</a:t>
            </a:r>
            <a:r>
              <a:rPr lang="en-US" baseline="0" dirty="0" smtClean="0"/>
              <a:t> I will describe a general goldenrod then cover some of the exceptions</a:t>
            </a:r>
          </a:p>
          <a:p>
            <a:pPr eaLnBrk="1" hangingPunct="1">
              <a:spcBef>
                <a:spcPct val="0"/>
              </a:spcBef>
            </a:pPr>
            <a:r>
              <a:rPr lang="en-US" dirty="0" smtClean="0"/>
              <a:t>As you know any</a:t>
            </a:r>
            <a:r>
              <a:rPr lang="en-US" baseline="0" dirty="0" smtClean="0"/>
              <a:t> invoices to pay for any encumbrance with a </a:t>
            </a:r>
            <a:r>
              <a:rPr lang="en-US" baseline="0" dirty="0" err="1" smtClean="0"/>
              <a:t>greensheet</a:t>
            </a:r>
            <a:r>
              <a:rPr lang="en-US" baseline="0" dirty="0" smtClean="0"/>
              <a:t> needs a goldenrod</a:t>
            </a:r>
          </a:p>
          <a:p>
            <a:pPr eaLnBrk="1" hangingPunct="1">
              <a:spcBef>
                <a:spcPct val="0"/>
              </a:spcBef>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In general ,when a </a:t>
            </a:r>
            <a:r>
              <a:rPr lang="en-US" dirty="0" smtClean="0"/>
              <a:t>Purchase Orders is set up,</a:t>
            </a:r>
            <a:r>
              <a:rPr lang="en-US" baseline="0" dirty="0" smtClean="0"/>
              <a:t> a copy of the </a:t>
            </a:r>
            <a:r>
              <a:rPr lang="en-US" baseline="0" dirty="0" err="1" smtClean="0"/>
              <a:t>po</a:t>
            </a:r>
            <a:r>
              <a:rPr lang="en-US" baseline="0" dirty="0" smtClean="0"/>
              <a:t> is sent to the vendor and on the </a:t>
            </a:r>
            <a:r>
              <a:rPr lang="en-US" baseline="0" dirty="0" err="1" smtClean="0"/>
              <a:t>po</a:t>
            </a:r>
            <a:r>
              <a:rPr lang="en-US" baseline="0" dirty="0" smtClean="0"/>
              <a:t> are directions to have invoices sent to the Plant Accountant in the A&amp;E building.  </a:t>
            </a:r>
            <a:endParaRPr lang="en-US" dirty="0" smtClean="0"/>
          </a:p>
          <a:p>
            <a:pPr eaLnBrk="1" hangingPunct="1">
              <a:spcBef>
                <a:spcPct val="0"/>
              </a:spcBef>
            </a:pPr>
            <a:endParaRPr lang="en-US" baseline="0" dirty="0" smtClean="0"/>
          </a:p>
          <a:p>
            <a:pPr eaLnBrk="1" hangingPunct="1">
              <a:spcBef>
                <a:spcPct val="0"/>
              </a:spcBef>
            </a:pPr>
            <a:endParaRPr lang="en-US" baseline="0" dirty="0" smtClean="0"/>
          </a:p>
          <a:p>
            <a:pPr eaLnBrk="1" hangingPunct="1">
              <a:spcBef>
                <a:spcPct val="0"/>
              </a:spcBef>
            </a:pPr>
            <a:r>
              <a:rPr lang="en-US" baseline="0" dirty="0" smtClean="0"/>
              <a:t>(Read slides)</a:t>
            </a:r>
            <a:endParaRPr lang="en-US" dirty="0"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9E6142-641B-4C05-AFB7-DFB5041EE199}" type="slidenum">
              <a:rPr lang="en-US"/>
              <a:pPr fontAlgn="base">
                <a:spcBef>
                  <a:spcPct val="0"/>
                </a:spcBef>
                <a:spcAft>
                  <a:spcPct val="0"/>
                </a:spcAft>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TC</a:t>
            </a:r>
          </a:p>
          <a:p>
            <a:pPr eaLnBrk="1" hangingPunct="1">
              <a:spcBef>
                <a:spcPct val="0"/>
              </a:spcBef>
            </a:pPr>
            <a:endParaRPr lang="en-US" dirty="0" smtClean="0"/>
          </a:p>
          <a:p>
            <a:pPr eaLnBrk="1" hangingPunct="1">
              <a:spcBef>
                <a:spcPct val="0"/>
              </a:spcBef>
            </a:pPr>
            <a:r>
              <a:rPr lang="en-US" dirty="0" smtClean="0"/>
              <a:t>Read slides</a:t>
            </a:r>
          </a:p>
          <a:p>
            <a:pPr eaLnBrk="1" hangingPunct="1">
              <a:spcBef>
                <a:spcPct val="0"/>
              </a:spcBef>
            </a:pPr>
            <a:endParaRPr lang="en-US" dirty="0" smtClean="0"/>
          </a:p>
          <a:p>
            <a:pPr eaLnBrk="1" hangingPunct="1">
              <a:spcBef>
                <a:spcPct val="0"/>
              </a:spcBef>
            </a:pPr>
            <a:r>
              <a:rPr lang="en-US" dirty="0" smtClean="0"/>
              <a:t>At end: </a:t>
            </a:r>
          </a:p>
          <a:p>
            <a:pPr eaLnBrk="1" hangingPunct="1">
              <a:spcBef>
                <a:spcPct val="0"/>
              </a:spcBef>
            </a:pPr>
            <a:endParaRPr lang="en-US" dirty="0" smtClean="0"/>
          </a:p>
          <a:p>
            <a:pPr eaLnBrk="1" hangingPunct="1">
              <a:spcBef>
                <a:spcPct val="0"/>
              </a:spcBef>
            </a:pPr>
            <a:r>
              <a:rPr lang="en-US" dirty="0" smtClean="0"/>
              <a:t>If</a:t>
            </a:r>
            <a:r>
              <a:rPr lang="en-US" baseline="0" dirty="0" smtClean="0"/>
              <a:t> there are errors on a bill that are easily detectable I will try to point them out – such as </a:t>
            </a:r>
            <a:r>
              <a:rPr lang="en-US" baseline="0" dirty="0" err="1" smtClean="0"/>
              <a:t>retainage</a:t>
            </a:r>
            <a:r>
              <a:rPr lang="en-US" baseline="0" dirty="0" smtClean="0"/>
              <a:t>.  However, w</a:t>
            </a:r>
            <a:r>
              <a:rPr lang="en-US" dirty="0" smtClean="0"/>
              <a:t>hen there are issues with invoices it is the Project Managers role to contact their contact person and resolve the issues such as:  incorrect </a:t>
            </a:r>
            <a:r>
              <a:rPr lang="en-US" dirty="0" err="1" smtClean="0"/>
              <a:t>retainage</a:t>
            </a:r>
            <a:r>
              <a:rPr lang="en-US" dirty="0" smtClean="0"/>
              <a:t>, work was not done, etc.</a:t>
            </a:r>
          </a:p>
          <a:p>
            <a:pPr eaLnBrk="1" hangingPunct="1">
              <a:spcBef>
                <a:spcPct val="0"/>
              </a:spcBef>
            </a:pPr>
            <a:endParaRPr lang="en-US" dirty="0" smtClean="0"/>
          </a:p>
          <a:p>
            <a:pPr eaLnBrk="1" hangingPunct="1">
              <a:spcBef>
                <a:spcPct val="0"/>
              </a:spcBef>
            </a:pPr>
            <a:r>
              <a:rPr lang="en-US" dirty="0" smtClean="0"/>
              <a:t>if you decide you need to hold onto the invoice please let me know and I can make a notation in FAMIS- this will allow me to answer questions if the vendor’s accounts receivable department calls me asking about bill payment.</a:t>
            </a:r>
          </a:p>
          <a:p>
            <a:pPr eaLnBrk="1" hangingPunct="1">
              <a:spcBef>
                <a:spcPct val="0"/>
              </a:spcBef>
            </a:pPr>
            <a:endParaRPr lang="en-US" dirty="0" smtClean="0"/>
          </a:p>
          <a:p>
            <a:pPr eaLnBrk="1" hangingPunct="1">
              <a:spcBef>
                <a:spcPct val="0"/>
              </a:spcBef>
            </a:pPr>
            <a:r>
              <a:rPr lang="en-US" dirty="0" smtClean="0"/>
              <a:t>Also- if you notice that the project number or</a:t>
            </a:r>
            <a:r>
              <a:rPr lang="en-US" baseline="0" dirty="0" smtClean="0"/>
              <a:t> PO number is not listed please let your vendor contact know to add it to the invoice</a:t>
            </a:r>
            <a:endParaRPr lang="en-US" dirty="0"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7F229B-44B4-4732-A290-EF31CFEA881A}" type="slidenum">
              <a:rPr lang="en-US"/>
              <a:pPr fontAlgn="base">
                <a:spcBef>
                  <a:spcPct val="0"/>
                </a:spcBef>
                <a:spcAft>
                  <a:spcPct val="0"/>
                </a:spcAft>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TC</a:t>
            </a:r>
          </a:p>
          <a:p>
            <a:pPr eaLnBrk="1" hangingPunct="1">
              <a:spcBef>
                <a:spcPct val="0"/>
              </a:spcBef>
            </a:pPr>
            <a:r>
              <a:rPr lang="en-US" dirty="0" smtClean="0"/>
              <a:t>Here is a</a:t>
            </a:r>
            <a:r>
              <a:rPr lang="en-US" baseline="0" dirty="0" smtClean="0"/>
              <a:t> goldenrod</a:t>
            </a:r>
          </a:p>
          <a:p>
            <a:pPr eaLnBrk="1" hangingPunct="1">
              <a:spcBef>
                <a:spcPct val="0"/>
              </a:spcBef>
            </a:pPr>
            <a:endParaRPr lang="en-US" baseline="0" dirty="0" smtClean="0"/>
          </a:p>
          <a:p>
            <a:pPr eaLnBrk="1" hangingPunct="1">
              <a:spcBef>
                <a:spcPct val="0"/>
              </a:spcBef>
            </a:pPr>
            <a:r>
              <a:rPr lang="en-US" dirty="0" smtClean="0"/>
              <a:t>Signatures are in order</a:t>
            </a:r>
          </a:p>
          <a:p>
            <a:pPr eaLnBrk="1" hangingPunct="1">
              <a:spcBef>
                <a:spcPct val="0"/>
              </a:spcBef>
            </a:pPr>
            <a:endParaRPr lang="en-US" dirty="0"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D64D48-AA7C-44CB-8E15-1320CF63F9A7}" type="slidenum">
              <a:rPr lang="en-US"/>
              <a:pPr fontAlgn="base">
                <a:spcBef>
                  <a:spcPct val="0"/>
                </a:spcBef>
                <a:spcAft>
                  <a:spcPct val="0"/>
                </a:spcAft>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latin typeface="Times New Roman" pitchFamily="18" charset="0"/>
                <a:cs typeface="Times New Roman" pitchFamily="18" charset="0"/>
              </a:rPr>
              <a:t>TC</a:t>
            </a: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r>
              <a:rPr lang="en-US" dirty="0" smtClean="0">
                <a:latin typeface="Times New Roman" pitchFamily="18" charset="0"/>
                <a:cs typeface="Times New Roman" pitchFamily="18" charset="0"/>
              </a:rPr>
              <a:t>As a reminder:</a:t>
            </a: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r>
              <a:rPr lang="en-US" dirty="0" smtClean="0">
                <a:latin typeface="Times New Roman" pitchFamily="18" charset="0"/>
                <a:cs typeface="Times New Roman" pitchFamily="18" charset="0"/>
              </a:rPr>
              <a:t>All work needs pre approval using </a:t>
            </a:r>
            <a:r>
              <a:rPr lang="en-US" dirty="0" err="1" smtClean="0">
                <a:latin typeface="Times New Roman" pitchFamily="18" charset="0"/>
                <a:cs typeface="Times New Roman" pitchFamily="18" charset="0"/>
              </a:rPr>
              <a:t>greensheet</a:t>
            </a:r>
            <a:r>
              <a:rPr lang="en-US" dirty="0" smtClean="0">
                <a:latin typeface="Times New Roman" pitchFamily="18" charset="0"/>
                <a:cs typeface="Times New Roman" pitchFamily="18" charset="0"/>
              </a:rPr>
              <a:t> checklist</a:t>
            </a: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r>
              <a:rPr lang="en-US" dirty="0" smtClean="0">
                <a:latin typeface="Times New Roman" pitchFamily="18" charset="0"/>
                <a:cs typeface="Times New Roman" pitchFamily="18" charset="0"/>
              </a:rPr>
              <a:t>All payments need pre approval using a goldenrod checklist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i="1" dirty="0" smtClean="0">
                <a:latin typeface="Times New Roman" pitchFamily="18" charset="0"/>
                <a:cs typeface="Times New Roman" pitchFamily="18" charset="0"/>
              </a:rPr>
              <a:t>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033031-C43B-442E-BF65-2540BBA0F2EA}" type="slidenum">
              <a:rPr lang="en-US"/>
              <a:pPr fontAlgn="base">
                <a:spcBef>
                  <a:spcPct val="0"/>
                </a:spcBef>
                <a:spcAft>
                  <a:spcPct val="0"/>
                </a:spcAft>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cs typeface="Times New Roman" pitchFamily="18" charset="0"/>
              </a:rPr>
              <a:t>TC  </a:t>
            </a:r>
          </a:p>
          <a:p>
            <a:pPr eaLnBrk="1" hangingPunct="1">
              <a:spcBef>
                <a:spcPct val="0"/>
              </a:spcBef>
            </a:pPr>
            <a:endParaRPr lang="en-US" dirty="0" smtClean="0">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Examples are Locksmith and Police and Fire Watch</a:t>
            </a: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r>
              <a:rPr lang="en-US" dirty="0" smtClean="0">
                <a:latin typeface="Times New Roman" pitchFamily="18" charset="0"/>
                <a:cs typeface="Times New Roman" pitchFamily="18" charset="0"/>
              </a:rPr>
              <a:t>For</a:t>
            </a:r>
            <a:r>
              <a:rPr lang="en-US" baseline="0" dirty="0" smtClean="0">
                <a:latin typeface="Times New Roman" pitchFamily="18" charset="0"/>
                <a:cs typeface="Times New Roman" pitchFamily="18" charset="0"/>
              </a:rPr>
              <a:t> internal vendors with Pos- handle just like any other invoice with a goldenrod – this would be Academic Renovations and </a:t>
            </a:r>
            <a:r>
              <a:rPr lang="en-US" baseline="0" dirty="0" err="1" smtClean="0">
                <a:latin typeface="Times New Roman" pitchFamily="18" charset="0"/>
                <a:cs typeface="Times New Roman" pitchFamily="18" charset="0"/>
              </a:rPr>
              <a:t>UConnect</a:t>
            </a:r>
            <a:endParaRPr lang="en-US" dirty="0" smtClean="0">
              <a:latin typeface="Times New Roman" pitchFamily="18" charset="0"/>
              <a:cs typeface="Times New Roman" pitchFamily="18" charset="0"/>
            </a:endParaRP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endParaRPr lang="en-US" dirty="0" smtClean="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0DF136-F50E-4A75-A438-012F847E3E01}" type="slidenum">
              <a:rPr lang="en-US"/>
              <a:pPr fontAlgn="base">
                <a:spcBef>
                  <a:spcPct val="0"/>
                </a:spcBef>
                <a:spcAft>
                  <a:spcPct val="0"/>
                </a:spcAft>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cs typeface="Times New Roman" pitchFamily="18" charset="0"/>
              </a:rPr>
              <a:t>TC</a:t>
            </a: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r>
              <a:rPr lang="en-US" b="1" dirty="0" smtClean="0">
                <a:latin typeface="Times New Roman" pitchFamily="18" charset="0"/>
                <a:cs typeface="Times New Roman" pitchFamily="18" charset="0"/>
              </a:rPr>
              <a:t>If charge is over the budget an additional </a:t>
            </a:r>
            <a:r>
              <a:rPr lang="en-US" b="1" dirty="0" err="1" smtClean="0">
                <a:latin typeface="Times New Roman" pitchFamily="18" charset="0"/>
                <a:cs typeface="Times New Roman" pitchFamily="18" charset="0"/>
              </a:rPr>
              <a:t>greensheet</a:t>
            </a:r>
            <a:r>
              <a:rPr lang="en-US" b="1" dirty="0" smtClean="0">
                <a:latin typeface="Times New Roman" pitchFamily="18" charset="0"/>
                <a:cs typeface="Times New Roman" pitchFamily="18" charset="0"/>
              </a:rPr>
              <a:t> is required</a:t>
            </a:r>
          </a:p>
          <a:p>
            <a:pPr eaLnBrk="1" hangingPunct="1">
              <a:spcBef>
                <a:spcPct val="0"/>
              </a:spcBef>
            </a:pPr>
            <a:endParaRPr lang="en-US" b="1" dirty="0" smtClean="0">
              <a:latin typeface="Times New Roman" pitchFamily="18" charset="0"/>
              <a:cs typeface="Times New Roman" pitchFamily="18" charset="0"/>
            </a:endParaRPr>
          </a:p>
          <a:p>
            <a:pPr eaLnBrk="1" hangingPunct="1">
              <a:spcBef>
                <a:spcPct val="0"/>
              </a:spcBef>
            </a:pPr>
            <a:r>
              <a:rPr lang="en-US" b="1" dirty="0" smtClean="0">
                <a:latin typeface="Times New Roman" pitchFamily="18" charset="0"/>
                <a:cs typeface="Times New Roman" pitchFamily="18" charset="0"/>
              </a:rPr>
              <a:t>Facilities</a:t>
            </a:r>
            <a:r>
              <a:rPr lang="en-US" b="1" baseline="0" dirty="0" smtClean="0">
                <a:latin typeface="Times New Roman" pitchFamily="18" charset="0"/>
                <a:cs typeface="Times New Roman" pitchFamily="18" charset="0"/>
              </a:rPr>
              <a:t> charges are not technically approved until PA approves </a:t>
            </a:r>
            <a:r>
              <a:rPr lang="en-US" b="1" baseline="0" dirty="0" err="1" smtClean="0">
                <a:latin typeface="Times New Roman" pitchFamily="18" charset="0"/>
                <a:cs typeface="Times New Roman" pitchFamily="18" charset="0"/>
              </a:rPr>
              <a:t>thate</a:t>
            </a:r>
            <a:r>
              <a:rPr lang="en-US" b="1" baseline="0" dirty="0" smtClean="0">
                <a:latin typeface="Times New Roman" pitchFamily="18" charset="0"/>
                <a:cs typeface="Times New Roman" pitchFamily="18" charset="0"/>
              </a:rPr>
              <a:t> the goldenrod has been signed off properly</a:t>
            </a:r>
          </a:p>
          <a:p>
            <a:pPr eaLnBrk="1" hangingPunct="1">
              <a:spcBef>
                <a:spcPct val="0"/>
              </a:spcBef>
            </a:pPr>
            <a:endParaRPr lang="en-US" b="1" baseline="0" dirty="0" smtClean="0">
              <a:latin typeface="Times New Roman" pitchFamily="18" charset="0"/>
              <a:cs typeface="Times New Roman" pitchFamily="18" charset="0"/>
            </a:endParaRPr>
          </a:p>
          <a:p>
            <a:pPr eaLnBrk="1" hangingPunct="1">
              <a:spcBef>
                <a:spcPct val="0"/>
              </a:spcBef>
            </a:pPr>
            <a:endParaRPr lang="en-US" b="1" dirty="0" smtClean="0">
              <a:latin typeface="Times New Roman" pitchFamily="18" charset="0"/>
              <a:cs typeface="Times New Roman" pitchFamily="18" charset="0"/>
            </a:endParaRPr>
          </a:p>
          <a:p>
            <a:pPr eaLnBrk="1" hangingPunct="1">
              <a:spcBef>
                <a:spcPct val="0"/>
              </a:spcBef>
            </a:pPr>
            <a:endParaRPr lang="en-US" dirty="0" smtClean="0"/>
          </a:p>
          <a:p>
            <a:pPr eaLnBrk="1" hangingPunct="1">
              <a:spcBef>
                <a:spcPct val="0"/>
              </a:spcBef>
            </a:pPr>
            <a:endParaRPr lang="en-US" dirty="0"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A4A0E8-4484-4D22-8F21-910763C2E657}" type="slidenum">
              <a:rPr lang="en-US"/>
              <a:pPr fontAlgn="base">
                <a:spcBef>
                  <a:spcPct val="0"/>
                </a:spcBef>
                <a:spcAft>
                  <a:spcPct val="0"/>
                </a:spcAft>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dirty="0" smtClean="0"/>
              <a:t>TC – For A&amp;E presentation:</a:t>
            </a:r>
          </a:p>
          <a:p>
            <a:pPr eaLnBrk="1" hangingPunct="1">
              <a:spcBef>
                <a:spcPct val="0"/>
              </a:spcBef>
              <a:defRPr/>
            </a:pPr>
            <a:endParaRPr lang="en-US" b="1" dirty="0" smtClean="0"/>
          </a:p>
          <a:p>
            <a:pPr eaLnBrk="1" hangingPunct="1">
              <a:spcBef>
                <a:spcPct val="0"/>
              </a:spcBef>
              <a:defRPr/>
            </a:pPr>
            <a:r>
              <a:rPr lang="en-US" b="1" dirty="0" smtClean="0"/>
              <a:t>	Only</a:t>
            </a:r>
            <a:r>
              <a:rPr lang="en-US" b="1" baseline="0" dirty="0" smtClean="0"/>
              <a:t> difference is signature by CFO at bottom</a:t>
            </a:r>
            <a:endParaRPr lang="en-US" b="1" dirty="0" smtClean="0"/>
          </a:p>
          <a:p>
            <a:pPr eaLnBrk="1" hangingPunct="1">
              <a:spcBef>
                <a:spcPct val="0"/>
              </a:spcBef>
              <a:defRPr/>
            </a:pPr>
            <a:endParaRPr lang="en-US" b="1" dirty="0" smtClean="0"/>
          </a:p>
          <a:p>
            <a:pPr eaLnBrk="1" hangingPunct="1">
              <a:spcBef>
                <a:spcPct val="0"/>
              </a:spcBef>
              <a:defRPr/>
            </a:pPr>
            <a:endParaRPr lang="en-US" b="1" dirty="0" smtClean="0"/>
          </a:p>
          <a:p>
            <a:pPr eaLnBrk="1" hangingPunct="1">
              <a:spcBef>
                <a:spcPct val="0"/>
              </a:spcBef>
              <a:defRPr/>
            </a:pPr>
            <a:endParaRPr lang="en-US" b="1" dirty="0" smtClean="0"/>
          </a:p>
          <a:p>
            <a:pPr eaLnBrk="1" hangingPunct="1">
              <a:spcBef>
                <a:spcPct val="0"/>
              </a:spcBef>
              <a:defRPr/>
            </a:pPr>
            <a:endParaRPr lang="en-US" b="1" dirty="0" smtClean="0"/>
          </a:p>
          <a:p>
            <a:pPr eaLnBrk="1" hangingPunct="1">
              <a:spcBef>
                <a:spcPct val="0"/>
              </a:spcBef>
              <a:defRPr/>
            </a:pPr>
            <a:endParaRPr lang="en-US" dirty="0" smtClean="0"/>
          </a:p>
          <a:p>
            <a:pPr eaLnBrk="1" hangingPunct="1">
              <a:spcBef>
                <a:spcPct val="0"/>
              </a:spcBef>
              <a:defRPr/>
            </a:pPr>
            <a:endParaRPr lang="en-US" dirty="0" smtClean="0"/>
          </a:p>
          <a:p>
            <a:pPr eaLnBrk="1" hangingPunct="1">
              <a:spcBef>
                <a:spcPct val="0"/>
              </a:spcBef>
              <a:defRPr/>
            </a:pPr>
            <a:endParaRPr lang="en-US" dirty="0" smtClean="0"/>
          </a:p>
          <a:p>
            <a:pPr eaLnBrk="1" hangingPunct="1">
              <a:spcBef>
                <a:spcPct val="0"/>
              </a:spcBef>
              <a:defRPr/>
            </a:pPr>
            <a:endParaRPr lang="en-US" dirty="0" smtClean="0"/>
          </a:p>
          <a:p>
            <a:pPr eaLnBrk="1" hangingPunct="1">
              <a:spcBef>
                <a:spcPct val="0"/>
              </a:spcBef>
              <a:defRPr/>
            </a:pPr>
            <a:endParaRPr lang="en-US" dirty="0" smtClean="0"/>
          </a:p>
          <a:p>
            <a:pPr eaLnBrk="1" hangingPunct="1">
              <a:spcBef>
                <a:spcPct val="0"/>
              </a:spcBef>
              <a:defRPr/>
            </a:pPr>
            <a:endParaRPr lang="en-US" dirty="0" smtClean="0"/>
          </a:p>
          <a:p>
            <a:pPr eaLnBrk="1" hangingPunct="1">
              <a:spcBef>
                <a:spcPct val="0"/>
              </a:spcBef>
              <a:defRPr/>
            </a:pPr>
            <a:r>
              <a:rPr lang="en-US" dirty="0" smtClean="0"/>
              <a:t>NOTE- invoices are received by CPCA initially- forwards project invoices to PA</a:t>
            </a:r>
          </a:p>
          <a:p>
            <a:pPr eaLnBrk="1" hangingPunct="1">
              <a:spcBef>
                <a:spcPct val="0"/>
              </a:spcBef>
              <a:defRPr/>
            </a:pPr>
            <a:endParaRPr lang="en-US" dirty="0" smtClean="0"/>
          </a:p>
          <a:p>
            <a:pPr eaLnBrk="1" hangingPunct="1">
              <a:spcBef>
                <a:spcPct val="0"/>
              </a:spcBef>
              <a:defRPr/>
            </a:pPr>
            <a:r>
              <a:rPr lang="en-US" b="1" dirty="0" smtClean="0"/>
              <a:t>Procedure for Initiation of Purchase Orders to Gordon, Muir &amp; Foley</a:t>
            </a:r>
          </a:p>
          <a:p>
            <a:pPr marL="228600" indent="-228600" eaLnBrk="1" hangingPunct="1">
              <a:spcBef>
                <a:spcPct val="0"/>
              </a:spcBef>
              <a:buFontTx/>
              <a:buAutoNum type="arabicParenR"/>
              <a:defRPr/>
            </a:pPr>
            <a:r>
              <a:rPr lang="en-US" dirty="0" smtClean="0"/>
              <a:t>In the initiation stage of a capital project (bid advertising is beginning and/or legal counsel needs to be engaged), a PO will be initiated by Capital Projects and Contract Administration (CPCA) using the "</a:t>
            </a:r>
            <a:r>
              <a:rPr lang="en-US" dirty="0" err="1" smtClean="0"/>
              <a:t>greensheet</a:t>
            </a:r>
            <a:r>
              <a:rPr lang="en-US" dirty="0" smtClean="0"/>
              <a:t>" checklist form. </a:t>
            </a:r>
          </a:p>
          <a:p>
            <a:pPr marL="228600" indent="-228600" eaLnBrk="1" hangingPunct="1">
              <a:spcBef>
                <a:spcPct val="0"/>
              </a:spcBef>
              <a:buFontTx/>
              <a:buAutoNum type="arabicParenR"/>
              <a:defRPr/>
            </a:pPr>
            <a:r>
              <a:rPr lang="en-US" dirty="0" smtClean="0"/>
              <a:t>CPCA will initiate the green sheets based on the chart below for all projects with the exception of code remediation projects.        </a:t>
            </a:r>
          </a:p>
          <a:p>
            <a:pPr marL="228600" indent="-228600" eaLnBrk="1" hangingPunct="1">
              <a:spcBef>
                <a:spcPct val="0"/>
              </a:spcBef>
              <a:buFontTx/>
              <a:buAutoNum type="arabicParenR"/>
              <a:defRPr/>
            </a:pPr>
            <a:endParaRPr lang="en-US" b="1" dirty="0" smtClean="0"/>
          </a:p>
          <a:p>
            <a:pPr marL="228600" indent="-228600" eaLnBrk="1" hangingPunct="1">
              <a:spcBef>
                <a:spcPct val="0"/>
              </a:spcBef>
              <a:defRPr/>
            </a:pPr>
            <a:r>
              <a:rPr lang="en-US" b="1" dirty="0" smtClean="0"/>
              <a:t>Estimate of Legal Fees by Project Type for PO Initiation</a:t>
            </a:r>
            <a:r>
              <a:rPr lang="en-US" dirty="0" smtClean="0"/>
              <a:t>   </a:t>
            </a:r>
          </a:p>
          <a:p>
            <a:pPr marL="228600" indent="-228600" eaLnBrk="1" hangingPunct="1">
              <a:spcBef>
                <a:spcPct val="0"/>
              </a:spcBef>
              <a:defRPr/>
            </a:pPr>
            <a:r>
              <a:rPr lang="en-US" dirty="0" smtClean="0"/>
              <a:t>		              Legal      			      </a:t>
            </a:r>
            <a:r>
              <a:rPr lang="en-US" b="1" dirty="0" smtClean="0"/>
              <a:t> </a:t>
            </a:r>
            <a:r>
              <a:rPr lang="en-US" dirty="0" smtClean="0"/>
              <a:t>                         </a:t>
            </a:r>
          </a:p>
          <a:p>
            <a:pPr marL="228600" indent="-228600" eaLnBrk="1" hangingPunct="1">
              <a:spcBef>
                <a:spcPct val="0"/>
              </a:spcBef>
              <a:defRPr/>
            </a:pPr>
            <a:r>
              <a:rPr lang="en-US" sz="1000" dirty="0" smtClean="0"/>
              <a:t>Project Type 	              Counsel 	</a:t>
            </a:r>
            <a:r>
              <a:rPr lang="en-US" sz="1000" b="1" dirty="0" smtClean="0"/>
              <a:t>Totals</a:t>
            </a:r>
            <a:r>
              <a:rPr lang="en-US" sz="1000" dirty="0" smtClean="0"/>
              <a:t>               </a:t>
            </a:r>
            <a:r>
              <a:rPr lang="en-US" sz="1000" b="1" dirty="0" smtClean="0"/>
              <a:t> </a:t>
            </a:r>
            <a:r>
              <a:rPr lang="en-US" sz="1000" dirty="0" smtClean="0"/>
              <a:t> </a:t>
            </a:r>
          </a:p>
          <a:p>
            <a:pPr marL="228600" indent="-228600" eaLnBrk="1" hangingPunct="1">
              <a:spcBef>
                <a:spcPct val="0"/>
              </a:spcBef>
              <a:defRPr/>
            </a:pPr>
            <a:r>
              <a:rPr lang="en-US" sz="1000" dirty="0" smtClean="0"/>
              <a:t>	</a:t>
            </a:r>
          </a:p>
          <a:p>
            <a:pPr marL="228600" indent="-228600" eaLnBrk="1" hangingPunct="1">
              <a:spcBef>
                <a:spcPct val="0"/>
              </a:spcBef>
              <a:defRPr/>
            </a:pPr>
            <a:r>
              <a:rPr lang="en-US" sz="1000" dirty="0" smtClean="0"/>
              <a:t>UC2000 &lt; $500,000     GM&amp;F                </a:t>
            </a:r>
            <a:r>
              <a:rPr lang="en-US" sz="1000" b="1" dirty="0" smtClean="0"/>
              <a:t>2,000.00</a:t>
            </a:r>
          </a:p>
          <a:p>
            <a:pPr marL="228600" indent="-228600" eaLnBrk="1" hangingPunct="1">
              <a:spcBef>
                <a:spcPct val="0"/>
              </a:spcBef>
              <a:defRPr/>
            </a:pPr>
            <a:r>
              <a:rPr lang="en-US" sz="1000" dirty="0" smtClean="0"/>
              <a:t>UC2000 &gt; $500,000     GM&amp;F              </a:t>
            </a:r>
            <a:r>
              <a:rPr lang="en-US" sz="1000" b="1" dirty="0" smtClean="0"/>
              <a:t>  5,500.00 </a:t>
            </a:r>
            <a:r>
              <a:rPr lang="en-US" sz="1000" dirty="0" smtClean="0"/>
              <a:t>              </a:t>
            </a:r>
            <a:r>
              <a:rPr lang="en-US" sz="1000" b="1" dirty="0" smtClean="0"/>
              <a:t> </a:t>
            </a:r>
            <a:r>
              <a:rPr lang="en-US" sz="1000" dirty="0" smtClean="0"/>
              <a:t> </a:t>
            </a:r>
          </a:p>
          <a:p>
            <a:pPr marL="228600" indent="-228600" eaLnBrk="1" hangingPunct="1">
              <a:spcBef>
                <a:spcPct val="0"/>
              </a:spcBef>
              <a:defRPr/>
            </a:pPr>
            <a:endParaRPr lang="en-US" b="1" dirty="0" smtClean="0"/>
          </a:p>
          <a:p>
            <a:pPr marL="228600" indent="-228600" eaLnBrk="1" hangingPunct="1">
              <a:spcBef>
                <a:spcPct val="0"/>
              </a:spcBef>
              <a:defRPr/>
            </a:pPr>
            <a:r>
              <a:rPr lang="en-US" dirty="0" smtClean="0"/>
              <a:t>Monthly invoices are received by CPCA.  </a:t>
            </a:r>
          </a:p>
          <a:p>
            <a:pPr marL="228600" indent="-228600" eaLnBrk="1" hangingPunct="1">
              <a:spcBef>
                <a:spcPct val="0"/>
              </a:spcBef>
              <a:defRPr/>
            </a:pPr>
            <a:r>
              <a:rPr lang="en-US" dirty="0" smtClean="0"/>
              <a:t>CPCA initiates increases as needed.  </a:t>
            </a:r>
          </a:p>
          <a:p>
            <a:pPr marL="228600" indent="-228600" eaLnBrk="1" hangingPunct="1">
              <a:spcBef>
                <a:spcPct val="0"/>
              </a:spcBef>
              <a:defRPr/>
            </a:pPr>
            <a:r>
              <a:rPr lang="en-US" dirty="0" smtClean="0"/>
              <a:t>CPCA forwards invoices for projects to Plant Accounting.</a:t>
            </a:r>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60929C-2E5D-4810-8342-7C45F402CE9A}" type="slidenum">
              <a:rPr lang="en-US"/>
              <a:pPr fontAlgn="base">
                <a:spcBef>
                  <a:spcPct val="0"/>
                </a:spcBef>
                <a:spcAft>
                  <a:spcPct val="0"/>
                </a:spcAft>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latin typeface="Times New Roman" pitchFamily="18" charset="0"/>
                <a:cs typeface="Times New Roman" pitchFamily="18" charset="0"/>
              </a:rPr>
              <a:t>TC</a:t>
            </a: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r>
              <a:rPr lang="en-US" dirty="0" smtClean="0"/>
              <a:t>These are</a:t>
            </a:r>
            <a:r>
              <a:rPr lang="en-US" baseline="0" dirty="0" smtClean="0"/>
              <a:t> the same steps as for a regular goldenrod with the added step of the signature on the bottom-</a:t>
            </a:r>
          </a:p>
          <a:p>
            <a:pPr eaLnBrk="1" hangingPunct="1">
              <a:spcBef>
                <a:spcPct val="0"/>
              </a:spcBef>
            </a:pPr>
            <a:endParaRPr lang="en-US" baseline="0" dirty="0" smtClean="0"/>
          </a:p>
          <a:p>
            <a:pPr eaLnBrk="1" hangingPunct="1">
              <a:spcBef>
                <a:spcPct val="0"/>
              </a:spcBef>
            </a:pPr>
            <a:endParaRPr lang="en-US" baseline="0" dirty="0" smtClean="0"/>
          </a:p>
          <a:p>
            <a:pPr eaLnBrk="1" hangingPunct="1">
              <a:spcBef>
                <a:spcPct val="0"/>
              </a:spcBef>
            </a:pPr>
            <a:r>
              <a:rPr lang="en-US" baseline="0" dirty="0" smtClean="0"/>
              <a:t>DO NOT READ WHOLE SLIDE</a:t>
            </a:r>
            <a:endParaRPr lang="en-US" dirty="0" smtClean="0"/>
          </a:p>
          <a:p>
            <a:pPr eaLnBrk="1" hangingPunct="1">
              <a:spcBef>
                <a:spcPct val="0"/>
              </a:spcBef>
            </a:pPr>
            <a:endParaRPr lang="en-US" dirty="0"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C6D3DA-7CDB-4911-A81C-A6F5B1F80EB0}" type="slidenum">
              <a:rPr lang="en-US"/>
              <a:pPr fontAlgn="base">
                <a:spcBef>
                  <a:spcPct val="0"/>
                </a:spcBef>
                <a:spcAft>
                  <a:spcPct val="0"/>
                </a:spcAft>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TC</a:t>
            </a:r>
          </a:p>
          <a:p>
            <a:pPr eaLnBrk="1" hangingPunct="1">
              <a:spcBef>
                <a:spcPct val="0"/>
              </a:spcBef>
            </a:pPr>
            <a:endParaRPr lang="en-US" dirty="0" smtClean="0"/>
          </a:p>
          <a:p>
            <a:pPr eaLnBrk="1" hangingPunct="1">
              <a:spcBef>
                <a:spcPct val="0"/>
              </a:spcBef>
            </a:pPr>
            <a:r>
              <a:rPr lang="en-US" dirty="0" smtClean="0"/>
              <a:t>Example of legal goldenrod</a:t>
            </a:r>
          </a:p>
          <a:p>
            <a:pPr eaLnBrk="1" hangingPunct="1">
              <a:spcBef>
                <a:spcPct val="0"/>
              </a:spcBef>
            </a:pPr>
            <a:endParaRPr lang="en-US" dirty="0" smtClean="0"/>
          </a:p>
          <a:p>
            <a:pPr eaLnBrk="1" hangingPunct="1">
              <a:spcBef>
                <a:spcPct val="0"/>
              </a:spcBef>
            </a:pPr>
            <a:r>
              <a:rPr lang="en-US" dirty="0" smtClean="0"/>
              <a:t>NOTE different from regular Goldenrod as the CFO signature is added at the bottom</a:t>
            </a:r>
          </a:p>
          <a:p>
            <a:pPr eaLnBrk="1" hangingPunct="1">
              <a:spcBef>
                <a:spcPct val="0"/>
              </a:spcBef>
            </a:pPr>
            <a:endParaRPr lang="en-US" dirty="0" smtClean="0"/>
          </a:p>
          <a:p>
            <a:pPr eaLnBrk="1" hangingPunct="1">
              <a:spcBef>
                <a:spcPct val="0"/>
              </a:spcBef>
            </a:pPr>
            <a:r>
              <a:rPr lang="en-US" dirty="0" smtClean="0"/>
              <a:t>Please</a:t>
            </a:r>
            <a:r>
              <a:rPr lang="en-US" baseline="0" dirty="0" smtClean="0"/>
              <a:t> review legal bills in detail so that you are comfortable with the work being done</a:t>
            </a:r>
            <a:endParaRPr lang="en-US" dirty="0" smtClean="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B82882-EA57-499A-942D-0DECD5CDFD6B}" type="slidenum">
              <a:rPr lang="en-US"/>
              <a:pPr fontAlgn="base">
                <a:spcBef>
                  <a:spcPct val="0"/>
                </a:spcBef>
                <a:spcAft>
                  <a:spcPct val="0"/>
                </a:spcAft>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b="1" dirty="0" smtClean="0">
                <a:latin typeface="Times New Roman" pitchFamily="18" charset="0"/>
                <a:cs typeface="Times New Roman" pitchFamily="18" charset="0"/>
              </a:rPr>
              <a:t>TC</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C4E492-2137-44C2-85AF-ED5DCB680D8D}" type="slidenum">
              <a:rPr lang="en-US"/>
              <a:pPr fontAlgn="base">
                <a:spcBef>
                  <a:spcPct val="0"/>
                </a:spcBef>
                <a:spcAft>
                  <a:spcPct val="0"/>
                </a:spcAft>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Project Initiation in detail – shows each subsection</a:t>
            </a:r>
          </a:p>
          <a:p>
            <a:pPr eaLnBrk="1" hangingPunct="1">
              <a:spcBef>
                <a:spcPct val="0"/>
              </a:spcBef>
            </a:pPr>
            <a:endParaRPr lang="en-US" smtClean="0"/>
          </a:p>
          <a:p>
            <a:pPr eaLnBrk="1" hangingPunct="1">
              <a:spcBef>
                <a:spcPct val="0"/>
              </a:spcBef>
            </a:pPr>
            <a:r>
              <a:rPr lang="en-US" smtClean="0"/>
              <a:t>What areas we will cover in this section</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210990-FDA4-4865-9ADF-208B68DF2413}" type="slidenum">
              <a:rPr lang="en-US"/>
              <a:pPr fontAlgn="base">
                <a:spcBef>
                  <a:spcPct val="0"/>
                </a:spcBef>
                <a:spcAft>
                  <a:spcPct val="0"/>
                </a:spcAft>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b="1" dirty="0" smtClean="0">
                <a:latin typeface="Times New Roman" pitchFamily="18" charset="0"/>
                <a:cs typeface="Times New Roman" pitchFamily="18" charset="0"/>
              </a:rPr>
              <a:t>KR</a:t>
            </a:r>
          </a:p>
          <a:p>
            <a:pPr eaLnBrk="1" hangingPunct="1">
              <a:spcBef>
                <a:spcPct val="0"/>
              </a:spcBef>
            </a:pPr>
            <a:endParaRPr lang="en-US" dirty="0" smtClean="0"/>
          </a:p>
          <a:p>
            <a:pPr eaLnBrk="1" hangingPunct="1">
              <a:spcBef>
                <a:spcPct val="0"/>
              </a:spcBef>
            </a:pPr>
            <a:r>
              <a:rPr lang="en-US" dirty="0" smtClean="0"/>
              <a:t>General Rule of Thumb:  Payroll expense is applied at 1% of expenses incurred in the prior quarter</a:t>
            </a:r>
          </a:p>
          <a:p>
            <a:pPr eaLnBrk="1" hangingPunct="1">
              <a:spcBef>
                <a:spcPct val="0"/>
              </a:spcBef>
            </a:pPr>
            <a:endParaRPr lang="en-US" dirty="0" smtClean="0"/>
          </a:p>
          <a:p>
            <a:pPr eaLnBrk="1" hangingPunct="1">
              <a:spcBef>
                <a:spcPct val="0"/>
              </a:spcBef>
            </a:pPr>
            <a:r>
              <a:rPr lang="en-US" dirty="0" smtClean="0"/>
              <a:t>Field questions</a:t>
            </a:r>
          </a:p>
          <a:p>
            <a:pPr eaLnBrk="1" hangingPunct="1">
              <a:spcBef>
                <a:spcPct val="0"/>
              </a:spcBef>
            </a:pPr>
            <a:endParaRPr lang="en-US" dirty="0" smtClean="0"/>
          </a:p>
          <a:p>
            <a:pPr eaLnBrk="1" hangingPunct="1">
              <a:spcBef>
                <a:spcPct val="0"/>
              </a:spcBef>
            </a:pPr>
            <a:r>
              <a:rPr lang="en-US" dirty="0" smtClean="0"/>
              <a:t>Change in procedure was at 7/01/07-  some projects initiated prior to that date may have greater than 1% based on policy an procedures at that time.</a:t>
            </a:r>
          </a:p>
          <a:p>
            <a:pPr eaLnBrk="1" hangingPunct="1">
              <a:spcBef>
                <a:spcPct val="0"/>
              </a:spcBef>
            </a:pPr>
            <a:endParaRPr lang="en-US" dirty="0" smtClean="0"/>
          </a:p>
          <a:p>
            <a:pPr eaLnBrk="1" hangingPunct="1">
              <a:spcBef>
                <a:spcPct val="0"/>
              </a:spcBef>
            </a:pPr>
            <a:r>
              <a:rPr lang="en-US" dirty="0" smtClean="0"/>
              <a:t>Remember- when you increase or decrease a project budget, adjust for payroll.</a:t>
            </a:r>
          </a:p>
          <a:p>
            <a:pPr eaLnBrk="1" hangingPunct="1">
              <a:spcBef>
                <a:spcPct val="0"/>
              </a:spcBef>
            </a:pPr>
            <a:endParaRPr lang="en-US" dirty="0" smtClean="0"/>
          </a:p>
          <a:p>
            <a:pPr eaLnBrk="1" hangingPunct="1">
              <a:spcBef>
                <a:spcPct val="0"/>
              </a:spcBef>
            </a:pPr>
            <a:endParaRPr lang="en-US" dirty="0" smtClean="0"/>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FCEA68-F0BC-4D1A-B687-F08436328354}" type="slidenum">
              <a:rPr lang="en-US"/>
              <a:pPr fontAlgn="base">
                <a:spcBef>
                  <a:spcPct val="0"/>
                </a:spcBef>
                <a:spcAft>
                  <a:spcPct val="0"/>
                </a:spcAft>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b="1" smtClean="0"/>
              <a:t>CB</a:t>
            </a:r>
          </a:p>
          <a:p>
            <a:pPr eaLnBrk="1" hangingPunct="1">
              <a:spcBef>
                <a:spcPct val="0"/>
              </a:spcBef>
            </a:pPr>
            <a:endParaRPr lang="en-US" smtClean="0"/>
          </a:p>
        </p:txBody>
      </p:sp>
      <p:sp>
        <p:nvSpPr>
          <p:cNvPr id="107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BE0AEC-DE66-4AC7-B4FA-E9731A730E4B}" type="slidenum">
              <a:rPr lang="en-US"/>
              <a:pPr fontAlgn="base">
                <a:spcBef>
                  <a:spcPct val="0"/>
                </a:spcBef>
                <a:spcAft>
                  <a:spcPct val="0"/>
                </a:spcAft>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KR</a:t>
            </a:r>
          </a:p>
          <a:p>
            <a:pPr eaLnBrk="1" hangingPunct="1">
              <a:spcBef>
                <a:spcPct val="0"/>
              </a:spcBef>
            </a:pPr>
            <a:endParaRPr lang="en-US" dirty="0" smtClean="0"/>
          </a:p>
          <a:p>
            <a:pPr eaLnBrk="1" hangingPunct="1">
              <a:spcBef>
                <a:spcPct val="0"/>
              </a:spcBef>
            </a:pPr>
            <a:r>
              <a:rPr lang="en-US" dirty="0" smtClean="0"/>
              <a:t>Request by a PM</a:t>
            </a:r>
          </a:p>
          <a:p>
            <a:pPr eaLnBrk="1" hangingPunct="1">
              <a:spcBef>
                <a:spcPct val="0"/>
              </a:spcBef>
            </a:pPr>
            <a:r>
              <a:rPr lang="en-US" dirty="0" smtClean="0"/>
              <a:t>Email from PM</a:t>
            </a:r>
          </a:p>
          <a:p>
            <a:pPr eaLnBrk="1" hangingPunct="1">
              <a:spcBef>
                <a:spcPct val="0"/>
              </a:spcBef>
            </a:pPr>
            <a:r>
              <a:rPr lang="en-US" dirty="0" smtClean="0"/>
              <a:t>Final Payment </a:t>
            </a:r>
          </a:p>
          <a:p>
            <a:pPr eaLnBrk="1" hangingPunct="1">
              <a:spcBef>
                <a:spcPct val="0"/>
              </a:spcBef>
            </a:pPr>
            <a:r>
              <a:rPr lang="en-US" dirty="0" smtClean="0"/>
              <a:t>DM closeouts</a:t>
            </a:r>
          </a:p>
          <a:p>
            <a:pPr eaLnBrk="1" hangingPunct="1">
              <a:spcBef>
                <a:spcPct val="0"/>
              </a:spcBef>
            </a:pPr>
            <a:r>
              <a:rPr lang="en-US" dirty="0" smtClean="0"/>
              <a:t>DM completions</a:t>
            </a:r>
          </a:p>
          <a:p>
            <a:pPr eaLnBrk="1" hangingPunct="1">
              <a:spcBef>
                <a:spcPct val="0"/>
              </a:spcBef>
            </a:pPr>
            <a:endParaRPr lang="en-US" dirty="0" smtClean="0"/>
          </a:p>
          <a:p>
            <a:pPr eaLnBrk="1" hangingPunct="1">
              <a:spcBef>
                <a:spcPct val="0"/>
              </a:spcBef>
            </a:pPr>
            <a:r>
              <a:rPr lang="en-US" dirty="0" smtClean="0"/>
              <a:t>For DM – GK notifies us</a:t>
            </a:r>
          </a:p>
          <a:p>
            <a:pPr eaLnBrk="1" hangingPunct="1">
              <a:spcBef>
                <a:spcPct val="0"/>
              </a:spcBef>
            </a:pPr>
            <a:r>
              <a:rPr lang="en-US" dirty="0" smtClean="0"/>
              <a:t>“named” -  AES PM</a:t>
            </a:r>
          </a:p>
          <a:p>
            <a:pPr eaLnBrk="1" hangingPunct="1">
              <a:spcBef>
                <a:spcPct val="0"/>
              </a:spcBef>
            </a:pPr>
            <a:r>
              <a:rPr lang="en-US" dirty="0" smtClean="0"/>
              <a:t>Other no expense/encumbrance activity in past year</a:t>
            </a:r>
          </a:p>
          <a:p>
            <a:pPr eaLnBrk="1" hangingPunct="1">
              <a:spcBef>
                <a:spcPct val="0"/>
              </a:spcBef>
            </a:pPr>
            <a:r>
              <a:rPr lang="en-US" dirty="0" smtClean="0"/>
              <a:t>Need input from CB</a:t>
            </a:r>
          </a:p>
          <a:p>
            <a:pPr eaLnBrk="1" hangingPunct="1">
              <a:spcBef>
                <a:spcPct val="0"/>
              </a:spcBef>
            </a:pPr>
            <a:endParaRPr lang="en-US" dirty="0" smtClean="0"/>
          </a:p>
          <a:p>
            <a:pPr eaLnBrk="1" hangingPunct="1">
              <a:spcBef>
                <a:spcPct val="0"/>
              </a:spcBef>
            </a:pPr>
            <a:endParaRPr lang="en-US" dirty="0" smtClean="0"/>
          </a:p>
        </p:txBody>
      </p:sp>
      <p:sp>
        <p:nvSpPr>
          <p:cNvPr id="1095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711A5D-103C-4B77-938F-FF4C7CB93062}" type="slidenum">
              <a:rPr lang="en-US"/>
              <a:pPr fontAlgn="base">
                <a:spcBef>
                  <a:spcPct val="0"/>
                </a:spcBef>
                <a:spcAft>
                  <a:spcPct val="0"/>
                </a:spcAft>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b="1" dirty="0" smtClean="0"/>
              <a:t>KR</a:t>
            </a:r>
          </a:p>
          <a:p>
            <a:pPr eaLnBrk="1" hangingPunct="1">
              <a:spcBef>
                <a:spcPct val="0"/>
              </a:spcBef>
            </a:pPr>
            <a:endParaRPr lang="en-US" dirty="0" smtClean="0"/>
          </a:p>
          <a:p>
            <a:pPr lvl="2" indent="-346075" eaLnBrk="1" hangingPunct="1">
              <a:buFontTx/>
              <a:buChar char="•"/>
            </a:pPr>
            <a:r>
              <a:rPr lang="en-US" dirty="0" smtClean="0">
                <a:latin typeface="Times New Roman" pitchFamily="18" charset="0"/>
                <a:cs typeface="Times New Roman" pitchFamily="18" charset="0"/>
              </a:rPr>
              <a:t>UConn 2000 Phase III Preliminary Outline by FY (Phasing Outline) – HOLD</a:t>
            </a:r>
            <a:r>
              <a:rPr lang="en-US" baseline="0" dirty="0" smtClean="0">
                <a:latin typeface="Times New Roman" pitchFamily="18" charset="0"/>
                <a:cs typeface="Times New Roman" pitchFamily="18" charset="0"/>
              </a:rPr>
              <a:t> UP</a:t>
            </a:r>
            <a:endParaRPr lang="en-US" sz="2000" dirty="0" smtClean="0">
              <a:latin typeface="Times New Roman" pitchFamily="18" charset="0"/>
              <a:cs typeface="Times New Roman" pitchFamily="18" charset="0"/>
            </a:endParaRPr>
          </a:p>
          <a:p>
            <a:pPr lvl="2" indent="-346075" eaLnBrk="1" hangingPunct="1">
              <a:buFontTx/>
              <a:buChar char="•"/>
            </a:pPr>
            <a:r>
              <a:rPr lang="en-US" dirty="0" smtClean="0">
                <a:latin typeface="Times New Roman" pitchFamily="18" charset="0"/>
                <a:cs typeface="Times New Roman" pitchFamily="18" charset="0"/>
              </a:rPr>
              <a:t>Annual Capital Budget  -IN PRESENTATION</a:t>
            </a:r>
            <a:endParaRPr lang="en-US" sz="2000" dirty="0" smtClean="0">
              <a:latin typeface="Times New Roman" pitchFamily="18" charset="0"/>
              <a:cs typeface="Times New Roman" pitchFamily="18" charset="0"/>
            </a:endParaRPr>
          </a:p>
          <a:p>
            <a:pPr lvl="2" indent="-346075" eaLnBrk="1" hangingPunct="1">
              <a:buFontTx/>
              <a:buChar char="•"/>
            </a:pPr>
            <a:r>
              <a:rPr lang="en-US" dirty="0" smtClean="0">
                <a:latin typeface="Times New Roman" pitchFamily="18" charset="0"/>
                <a:cs typeface="Times New Roman" pitchFamily="18" charset="0"/>
              </a:rPr>
              <a:t>Annual Deferred Maintenance/Code/ADA/Renovation Lump Sum list   </a:t>
            </a:r>
            <a:r>
              <a:rPr lang="en-US" sz="2000" dirty="0" smtClean="0">
                <a:latin typeface="Times New Roman" pitchFamily="18" charset="0"/>
                <a:cs typeface="Times New Roman" pitchFamily="18" charset="0"/>
              </a:rPr>
              <a:t>-IN PRESENTATION</a:t>
            </a:r>
          </a:p>
          <a:p>
            <a:pPr lvl="2" indent="-346075" eaLnBrk="1" hangingPunct="1">
              <a:buFontTx/>
              <a:buChar char="•"/>
            </a:pPr>
            <a:r>
              <a:rPr lang="en-US" dirty="0" smtClean="0">
                <a:latin typeface="Times New Roman" pitchFamily="18" charset="0"/>
                <a:cs typeface="Times New Roman" pitchFamily="18" charset="0"/>
              </a:rPr>
              <a:t>Deferred Maintenance Total Expenditure Report (Annual)  </a:t>
            </a:r>
            <a:endParaRPr lang="en-US" sz="2000" dirty="0" smtClean="0">
              <a:latin typeface="Times New Roman" pitchFamily="18" charset="0"/>
              <a:cs typeface="Times New Roman" pitchFamily="18" charset="0"/>
            </a:endParaRPr>
          </a:p>
          <a:p>
            <a:pPr lvl="2" indent="-346075" eaLnBrk="1" hangingPunct="1">
              <a:buFontTx/>
              <a:buChar char="•"/>
            </a:pPr>
            <a:r>
              <a:rPr lang="en-US" dirty="0" smtClean="0">
                <a:latin typeface="Times New Roman" pitchFamily="18" charset="0"/>
                <a:cs typeface="Times New Roman" pitchFamily="18" charset="0"/>
              </a:rPr>
              <a:t>Equipment Total Expenditure Report (Annual)  </a:t>
            </a:r>
            <a:endParaRPr lang="en-US" sz="2000" dirty="0" smtClean="0">
              <a:latin typeface="Times New Roman" pitchFamily="18" charset="0"/>
              <a:cs typeface="Times New Roman" pitchFamily="18" charset="0"/>
            </a:endParaRPr>
          </a:p>
          <a:p>
            <a:pPr lvl="2" indent="-346075" eaLnBrk="1" hangingPunct="1">
              <a:buFontTx/>
              <a:buChar char="•"/>
            </a:pPr>
            <a:r>
              <a:rPr lang="en-US" dirty="0" smtClean="0">
                <a:latin typeface="Times New Roman" pitchFamily="18" charset="0"/>
                <a:cs typeface="Times New Roman" pitchFamily="18" charset="0"/>
              </a:rPr>
              <a:t>Master Schedule for UConn 2000 Phases I, II &amp; III Working Draft (Quarterly)  -HOLD UP MOTHER REPORT</a:t>
            </a:r>
            <a:endParaRPr lang="en-US" sz="2000" dirty="0" smtClean="0">
              <a:latin typeface="Times New Roman" pitchFamily="18" charset="0"/>
              <a:cs typeface="Times New Roman" pitchFamily="18" charset="0"/>
            </a:endParaRPr>
          </a:p>
          <a:p>
            <a:pPr lvl="2" indent="-346075" eaLnBrk="1" hangingPunct="1">
              <a:buFontTx/>
              <a:buChar char="•"/>
            </a:pPr>
            <a:r>
              <a:rPr lang="en-US" dirty="0" smtClean="0">
                <a:latin typeface="Times New Roman" pitchFamily="18" charset="0"/>
                <a:cs typeface="Times New Roman" pitchFamily="18" charset="0"/>
              </a:rPr>
              <a:t>Construction Status Report (all meetings)  -  HOLD UP</a:t>
            </a:r>
            <a:endParaRPr lang="en-US" sz="2000" dirty="0" smtClean="0">
              <a:latin typeface="Times New Roman" pitchFamily="18" charset="0"/>
              <a:cs typeface="Times New Roman" pitchFamily="18" charset="0"/>
            </a:endParaRPr>
          </a:p>
          <a:p>
            <a:pPr lvl="2" indent="-346075" eaLnBrk="1" hangingPunct="1">
              <a:buFontTx/>
              <a:buChar char="•"/>
            </a:pPr>
            <a:r>
              <a:rPr lang="en-US" dirty="0" smtClean="0">
                <a:latin typeface="Times New Roman" pitchFamily="18" charset="0"/>
                <a:cs typeface="Times New Roman" pitchFamily="18" charset="0"/>
              </a:rPr>
              <a:t>Supplemental Indentures Authorizing General Obligation Bonds (as needed) </a:t>
            </a:r>
            <a:endParaRPr lang="en-US" sz="2000" dirty="0" smtClean="0">
              <a:latin typeface="Times New Roman" pitchFamily="18" charset="0"/>
              <a:cs typeface="Times New Roman" pitchFamily="18" charset="0"/>
            </a:endParaRPr>
          </a:p>
          <a:p>
            <a:pPr lvl="2" indent="-346075" eaLnBrk="1" hangingPunct="1">
              <a:buFontTx/>
              <a:buChar char="•"/>
            </a:pPr>
            <a:r>
              <a:rPr lang="en-US" dirty="0" smtClean="0">
                <a:latin typeface="Times New Roman" pitchFamily="18" charset="0"/>
                <a:cs typeface="Times New Roman" pitchFamily="18" charset="0"/>
              </a:rPr>
              <a:t>Project Budgets (as needed) -IN PRESENTATION</a:t>
            </a:r>
          </a:p>
          <a:p>
            <a:pPr lvl="2" indent="-346075" eaLnBrk="1" hangingPunct="1">
              <a:buFontTx/>
              <a:buNone/>
            </a:pPr>
            <a:endParaRPr lang="en-US" sz="2000" dirty="0" smtClean="0">
              <a:latin typeface="Times New Roman" pitchFamily="18" charset="0"/>
              <a:cs typeface="Times New Roman" pitchFamily="18" charset="0"/>
            </a:endParaRPr>
          </a:p>
          <a:p>
            <a:pPr lvl="2" indent="-346075" eaLnBrk="1" hangingPunct="1">
              <a:buFontTx/>
              <a:buChar char="•"/>
            </a:pPr>
            <a:r>
              <a:rPr lang="en-US" sz="2000" dirty="0" smtClean="0">
                <a:latin typeface="Times New Roman" pitchFamily="18" charset="0"/>
                <a:cs typeface="Times New Roman" pitchFamily="18" charset="0"/>
              </a:rPr>
              <a:t>REFERENCE WEBSITE-next slide</a:t>
            </a:r>
          </a:p>
          <a:p>
            <a:pPr lvl="2" indent="-346075" eaLnBrk="1" hangingPunct="1">
              <a:buFontTx/>
              <a:buChar char="•"/>
            </a:pPr>
            <a:endParaRPr lang="en-US" sz="2000" dirty="0" smtClean="0">
              <a:latin typeface="Times New Roman" pitchFamily="18" charset="0"/>
              <a:cs typeface="Times New Roman" pitchFamily="18" charset="0"/>
            </a:endParaRPr>
          </a:p>
        </p:txBody>
      </p:sp>
      <p:sp>
        <p:nvSpPr>
          <p:cNvPr id="1116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668829-4057-4928-9EB6-D34770CEFC5A}" type="slidenum">
              <a:rPr lang="en-US"/>
              <a:pPr fontAlgn="base">
                <a:spcBef>
                  <a:spcPct val="0"/>
                </a:spcBef>
                <a:spcAft>
                  <a:spcPct val="0"/>
                </a:spcAft>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KR</a:t>
            </a:r>
          </a:p>
          <a:p>
            <a:pPr eaLnBrk="1" hangingPunct="1"/>
            <a:endParaRPr lang="en-US" smtClean="0"/>
          </a:p>
          <a:p>
            <a:pPr eaLnBrk="1" hangingPunct="1"/>
            <a:r>
              <a:rPr lang="en-US" smtClean="0"/>
              <a:t>Capital Projects Delivery Procedures Manual</a:t>
            </a:r>
          </a:p>
          <a:p>
            <a:pPr eaLnBrk="1" hangingPunct="1"/>
            <a:endParaRPr lang="en-US" smtClean="0"/>
          </a:p>
          <a:p>
            <a:pPr eaLnBrk="1" hangingPunct="1"/>
            <a:r>
              <a:rPr lang="en-US" smtClean="0"/>
              <a:t>Construction Status Report</a:t>
            </a:r>
          </a:p>
          <a:p>
            <a:pPr eaLnBrk="1" hangingPunct="1"/>
            <a:endParaRPr lang="en-US" smtClean="0"/>
          </a:p>
          <a:p>
            <a:pPr eaLnBrk="1" hangingPunct="1"/>
            <a:r>
              <a:rPr lang="en-US" smtClean="0"/>
              <a:t>BOT Budgets</a:t>
            </a:r>
          </a:p>
        </p:txBody>
      </p:sp>
      <p:sp>
        <p:nvSpPr>
          <p:cNvPr id="4" name="Slide Number Placeholder 3"/>
          <p:cNvSpPr>
            <a:spLocks noGrp="1"/>
          </p:cNvSpPr>
          <p:nvPr>
            <p:ph type="sldNum" sz="quarter" idx="5"/>
          </p:nvPr>
        </p:nvSpPr>
        <p:spPr/>
        <p:txBody>
          <a:bodyPr/>
          <a:lstStyle/>
          <a:p>
            <a:pPr>
              <a:defRPr/>
            </a:pPr>
            <a:fld id="{EB8964D7-D05B-4C4C-A318-1767E783307F}"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hold them up</a:t>
            </a:r>
          </a:p>
          <a:p>
            <a:pPr eaLnBrk="1" hangingPunct="1">
              <a:spcBef>
                <a:spcPct val="0"/>
              </a:spcBef>
            </a:pPr>
            <a:endParaRPr lang="en-US" smtClean="0"/>
          </a:p>
          <a:p>
            <a:pPr eaLnBrk="1" hangingPunct="1">
              <a:spcBef>
                <a:spcPct val="0"/>
              </a:spcBef>
            </a:pPr>
            <a:r>
              <a:rPr lang="en-US" smtClean="0"/>
              <a:t>If you are interested we can send you the reports</a:t>
            </a:r>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9FDA1C-38E9-4307-B85D-3F34B8D17D4A}" type="slidenum">
              <a:rPr lang="en-US"/>
              <a:pPr fontAlgn="base">
                <a:spcBef>
                  <a:spcPct val="0"/>
                </a:spcBef>
                <a:spcAft>
                  <a:spcPct val="0"/>
                </a:spcAft>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hold them up</a:t>
            </a:r>
          </a:p>
          <a:p>
            <a:pPr eaLnBrk="1" hangingPunct="1">
              <a:spcBef>
                <a:spcPct val="0"/>
              </a:spcBef>
            </a:pPr>
            <a:endParaRPr lang="en-US" smtClean="0"/>
          </a:p>
          <a:p>
            <a:pPr eaLnBrk="1" hangingPunct="1">
              <a:spcBef>
                <a:spcPct val="0"/>
              </a:spcBef>
            </a:pPr>
            <a:r>
              <a:rPr lang="en-US" smtClean="0"/>
              <a:t>If you are interested we can send you the reports</a:t>
            </a:r>
          </a:p>
        </p:txBody>
      </p:sp>
      <p:sp>
        <p:nvSpPr>
          <p:cNvPr id="1157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38AB5E-CEB3-4797-BFF0-85AB420F1205}" type="slidenum">
              <a:rPr lang="en-US"/>
              <a:pPr fontAlgn="base">
                <a:spcBef>
                  <a:spcPct val="0"/>
                </a:spcBef>
                <a:spcAft>
                  <a:spcPct val="0"/>
                </a:spcAft>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a:p>
            <a:pPr eaLnBrk="1" hangingPunct="1">
              <a:spcBef>
                <a:spcPct val="0"/>
              </a:spcBef>
            </a:pPr>
            <a:endParaRPr lang="en-US" smtClean="0"/>
          </a:p>
          <a:p>
            <a:pPr eaLnBrk="1" hangingPunct="1">
              <a:spcBef>
                <a:spcPct val="0"/>
              </a:spcBef>
            </a:pPr>
            <a:r>
              <a:rPr lang="en-US" smtClean="0"/>
              <a:t>Transition Slide</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27457F-9C8D-4E4D-AAFC-10812BFAD10C}" type="slidenum">
              <a:rPr lang="en-US"/>
              <a:pPr fontAlgn="base">
                <a:spcBef>
                  <a:spcPct val="0"/>
                </a:spcBef>
                <a:spcAft>
                  <a:spcPct val="0"/>
                </a:spcAft>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KR</a:t>
            </a:r>
          </a:p>
          <a:p>
            <a:pPr eaLnBrk="1" hangingPunct="1">
              <a:spcBef>
                <a:spcPct val="0"/>
              </a:spcBef>
            </a:pPr>
            <a:endParaRPr lang="en-US" smtClean="0"/>
          </a:p>
          <a:p>
            <a:pPr eaLnBrk="1" hangingPunct="1">
              <a:spcBef>
                <a:spcPct val="0"/>
              </a:spcBef>
            </a:pPr>
            <a:r>
              <a:rPr lang="en-US" smtClean="0"/>
              <a:t>UHY- why here what there role is</a:t>
            </a:r>
          </a:p>
          <a:p>
            <a:pPr eaLnBrk="1" hangingPunct="1">
              <a:spcBef>
                <a:spcPct val="0"/>
              </a:spcBef>
            </a:pPr>
            <a:endParaRPr lang="en-US" smtClean="0"/>
          </a:p>
          <a:p>
            <a:pPr eaLnBrk="1" hangingPunct="1">
              <a:spcBef>
                <a:spcPct val="0"/>
              </a:spcBef>
            </a:pPr>
            <a:r>
              <a:rPr lang="en-US" smtClean="0"/>
              <a:t>State of CT Auditors - Michelle Cosgrove and Greg-</a:t>
            </a:r>
          </a:p>
          <a:p>
            <a:pPr eaLnBrk="1" hangingPunct="1">
              <a:spcBef>
                <a:spcPct val="0"/>
              </a:spcBef>
            </a:pPr>
            <a:endParaRPr lang="en-US" smtClean="0"/>
          </a:p>
          <a:p>
            <a:pPr eaLnBrk="1" hangingPunct="1">
              <a:spcBef>
                <a:spcPct val="0"/>
              </a:spcBef>
            </a:pPr>
            <a:r>
              <a:rPr lang="en-US" smtClean="0"/>
              <a:t>Internal Audit – Cheryl Chapuitti</a:t>
            </a:r>
          </a:p>
          <a:p>
            <a:pPr eaLnBrk="1" hangingPunct="1">
              <a:spcBef>
                <a:spcPct val="0"/>
              </a:spcBef>
            </a:pPr>
            <a:endParaRPr lang="en-US" smtClean="0"/>
          </a:p>
        </p:txBody>
      </p:sp>
      <p:sp>
        <p:nvSpPr>
          <p:cNvPr id="1218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84260C-0F70-4848-A633-6A44018AFC6A}" type="slidenum">
              <a:rPr lang="en-US"/>
              <a:pPr fontAlgn="base">
                <a:spcBef>
                  <a:spcPct val="0"/>
                </a:spcBef>
                <a:spcAft>
                  <a:spcPct val="0"/>
                </a:spcAft>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p:txBody>
      </p:sp>
      <p:sp>
        <p:nvSpPr>
          <p:cNvPr id="1239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A47C56-AB1E-45EA-B31F-51B61D1A0E34}" type="slidenum">
              <a:rPr lang="en-US"/>
              <a:pPr fontAlgn="base">
                <a:spcBef>
                  <a:spcPct val="0"/>
                </a:spcBef>
                <a:spcAft>
                  <a:spcPct val="0"/>
                </a:spcAft>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b="1" smtClean="0"/>
              <a:t>KR</a:t>
            </a:r>
          </a:p>
          <a:p>
            <a:pPr eaLnBrk="1" hangingPunct="1">
              <a:spcBef>
                <a:spcPct val="0"/>
              </a:spcBef>
            </a:pPr>
            <a:endParaRPr lang="en-US" smtClean="0"/>
          </a:p>
          <a:p>
            <a:pPr eaLnBrk="1" hangingPunct="1">
              <a:spcBef>
                <a:spcPct val="0"/>
              </a:spcBef>
            </a:pPr>
            <a:r>
              <a:rPr lang="en-US" smtClean="0"/>
              <a:t>Procedures for Design and Construction in detail – shows each subsection</a:t>
            </a:r>
          </a:p>
          <a:p>
            <a:pPr eaLnBrk="1" hangingPunct="1">
              <a:spcBef>
                <a:spcPct val="0"/>
              </a:spcBef>
            </a:pPr>
            <a:endParaRPr lang="en-US" smtClean="0"/>
          </a:p>
          <a:p>
            <a:pPr eaLnBrk="1" hangingPunct="1">
              <a:spcBef>
                <a:spcPct val="0"/>
              </a:spcBef>
            </a:pPr>
            <a:r>
              <a:rPr lang="en-US" smtClean="0"/>
              <a:t>What areas we will cover in this section</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E18911-61D4-4697-BE4F-3E25E06DFA82}" type="slidenum">
              <a:rPr lang="en-US"/>
              <a:pPr fontAlgn="base">
                <a:spcBef>
                  <a:spcPct val="0"/>
                </a:spcBef>
                <a:spcAft>
                  <a:spcPct val="0"/>
                </a:spcAft>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p:txBody>
      </p:sp>
      <p:sp>
        <p:nvSpPr>
          <p:cNvPr id="1259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B4E709-E0BB-47C3-9FE7-E3A3921BDEBB}" type="slidenum">
              <a:rPr lang="en-US"/>
              <a:pPr fontAlgn="base">
                <a:spcBef>
                  <a:spcPct val="0"/>
                </a:spcBef>
                <a:spcAft>
                  <a:spcPct val="0"/>
                </a:spcAft>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Here is the website to access the manual</a:t>
            </a:r>
          </a:p>
          <a:p>
            <a:pPr eaLnBrk="1" hangingPunct="1">
              <a:spcBef>
                <a:spcPct val="0"/>
              </a:spcBef>
            </a:pPr>
            <a:endParaRPr lang="en-US" smtClean="0"/>
          </a:p>
        </p:txBody>
      </p:sp>
      <p:sp>
        <p:nvSpPr>
          <p:cNvPr id="1320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56026F-354B-4B39-B19E-8786F74A22BC}" type="slidenum">
              <a:rPr lang="en-US"/>
              <a:pPr fontAlgn="base">
                <a:spcBef>
                  <a:spcPct val="0"/>
                </a:spcBef>
                <a:spcAft>
                  <a:spcPct val="0"/>
                </a:spcAft>
                <a:defRPr/>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a:p>
            <a:pPr eaLnBrk="1" hangingPunct="1">
              <a:spcBef>
                <a:spcPct val="0"/>
              </a:spcBef>
            </a:pPr>
            <a:endParaRPr lang="en-US" smtClean="0"/>
          </a:p>
          <a:p>
            <a:pPr eaLnBrk="1" hangingPunct="1">
              <a:spcBef>
                <a:spcPct val="0"/>
              </a:spcBef>
            </a:pPr>
            <a:r>
              <a:rPr lang="en-US" smtClean="0"/>
              <a:t>Other accounting procedures in detail- shows each subsection </a:t>
            </a:r>
          </a:p>
          <a:p>
            <a:pPr eaLnBrk="1" hangingPunct="1">
              <a:spcBef>
                <a:spcPct val="0"/>
              </a:spcBef>
            </a:pPr>
            <a:endParaRPr lang="en-US" smtClean="0"/>
          </a:p>
          <a:p>
            <a:pPr eaLnBrk="1" hangingPunct="1">
              <a:spcBef>
                <a:spcPct val="0"/>
              </a:spcBef>
            </a:pPr>
            <a:r>
              <a:rPr lang="en-US" smtClean="0"/>
              <a:t>What areas we will cover in this section</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NOTE TO PRESENTER– no detail screen for UCONN 2000 audit- there are no subsections</a:t>
            </a:r>
          </a:p>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9CA348-BDF7-492C-91D4-CA0DEBE8B601}"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TRANSITION SLIDE</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280985-5EB3-44E3-B747-8B18E94A906C}"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Next slides are examples</a:t>
            </a:r>
          </a:p>
          <a:p>
            <a:pPr eaLnBrk="1" hangingPunct="1">
              <a:spcBef>
                <a:spcPct val="0"/>
              </a:spcBef>
            </a:pPr>
            <a:endParaRPr lang="en-US" smtClean="0"/>
          </a:p>
          <a:p>
            <a:pPr eaLnBrk="1" hangingPunct="1">
              <a:spcBef>
                <a:spcPct val="0"/>
              </a:spcBef>
            </a:pPr>
            <a:r>
              <a:rPr lang="en-US" smtClean="0"/>
              <a:t>-usually June</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FF86E1-667F-4BD5-A2ED-001ACC6B2C77}"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KR</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This slide shows the “</a:t>
            </a:r>
            <a:r>
              <a:rPr lang="en-US" smtClean="0">
                <a:latin typeface="Times New Roman" pitchFamily="18" charset="0"/>
                <a:cs typeface="Times New Roman" pitchFamily="18" charset="0"/>
              </a:rPr>
              <a:t>Proposed “named projects” list for that fiscal year with amounts and descriptions from the 6/24/08 BOT meeting</a:t>
            </a:r>
          </a:p>
          <a:p>
            <a:pPr eaLnBrk="1" hangingPunct="1">
              <a:spcBef>
                <a:spcPct val="0"/>
              </a:spcBef>
            </a:pPr>
            <a:endParaRPr lang="en-US" smtClean="0">
              <a:latin typeface="Times New Roman" pitchFamily="18" charset="0"/>
              <a:cs typeface="Times New Roman" pitchFamily="18" charset="0"/>
            </a:endParaRPr>
          </a:p>
          <a:p>
            <a:pPr eaLnBrk="1" hangingPunct="1">
              <a:spcBef>
                <a:spcPct val="0"/>
              </a:spcBef>
            </a:pPr>
            <a:r>
              <a:rPr lang="en-US" smtClean="0">
                <a:latin typeface="Times New Roman" pitchFamily="18" charset="0"/>
                <a:cs typeface="Times New Roman" pitchFamily="18" charset="0"/>
              </a:rPr>
              <a:t>This particular list actually changed in March 2009 when we “re-phased” FY08 and FY09 due to cuts made by Governor Rell </a:t>
            </a: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5ECE72-6C9E-4B7C-99A2-E99FF1401C1B}"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77BD407-BA57-4FCB-88D6-238D6D70140A}" type="datetimeFigureOut">
              <a:rPr lang="en-US"/>
              <a:pPr>
                <a:defRPr/>
              </a:pPr>
              <a:t>5/28/2009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95BA80-D2DD-4C3C-BEB5-ECBD686BA2A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FD5ADC-E9CB-4788-A5E9-3CB1F82244F1}" type="datetimeFigureOut">
              <a:rPr lang="en-US"/>
              <a:pPr>
                <a:defRPr/>
              </a:pPr>
              <a:t>5/28/2009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CDDA9A-56D6-4EAC-95E3-D270D1335B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53ACB7-388E-4FCE-BA1F-659DA93B487C}" type="datetimeFigureOut">
              <a:rPr lang="en-US"/>
              <a:pPr>
                <a:defRPr/>
              </a:pPr>
              <a:t>5/28/2009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DE6F74-8913-429C-B057-3A67A49130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D14D82-3D61-4B17-A93E-013F09C112E2}" type="datetimeFigureOut">
              <a:rPr lang="en-US"/>
              <a:pPr>
                <a:defRPr/>
              </a:pPr>
              <a:t>5/28/2009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340F8C-1921-40D4-866E-A55B90F23C6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B6C191-941F-4FED-AB97-12CE94A203AC}" type="datetimeFigureOut">
              <a:rPr lang="en-US"/>
              <a:pPr>
                <a:defRPr/>
              </a:pPr>
              <a:t>5/28/2009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57DAE4-9E96-4BBB-906B-B114069394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98D7E64-8199-4206-A0D1-766E02C74166}" type="datetimeFigureOut">
              <a:rPr lang="en-US"/>
              <a:pPr>
                <a:defRPr/>
              </a:pPr>
              <a:t>5/28/2009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9AEB2B-A7DD-4999-988E-0170A4C2E1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DDB5C42-E274-4034-81AA-548BDAD534C8}" type="datetimeFigureOut">
              <a:rPr lang="en-US"/>
              <a:pPr>
                <a:defRPr/>
              </a:pPr>
              <a:t>5/28/2009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67E6A0-80BE-4D67-861B-FC8C6353B63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1F8BB20-265E-4E0D-B9C8-265E2AC0B1E1}" type="datetimeFigureOut">
              <a:rPr lang="en-US"/>
              <a:pPr>
                <a:defRPr/>
              </a:pPr>
              <a:t>5/28/2009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1610EF-7300-4C31-995C-79C2EDC5B9E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275417-88C8-4F1B-AA68-384016F89EEB}" type="datetimeFigureOut">
              <a:rPr lang="en-US"/>
              <a:pPr>
                <a:defRPr/>
              </a:pPr>
              <a:t>5/28/2009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F1FF89C-E8C4-41A9-8972-C561E3CAACF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8C6EC4-35A5-4F84-9C0B-64E73F236738}" type="datetimeFigureOut">
              <a:rPr lang="en-US"/>
              <a:pPr>
                <a:defRPr/>
              </a:pPr>
              <a:t>5/28/2009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524589-589E-488B-BCCF-66FB2A1C6E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986CB5-0ECE-43AC-B6F3-DEE8FE707A22}" type="datetimeFigureOut">
              <a:rPr lang="en-US"/>
              <a:pPr>
                <a:defRPr/>
              </a:pPr>
              <a:t>5/28/2009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8E5C18-35C8-4927-A75E-E7E10FE947B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32FEA71-0382-4D6F-BA29-80A15A5F7A56}" type="datetimeFigureOut">
              <a:rPr lang="en-US"/>
              <a:pPr>
                <a:defRPr/>
              </a:pPr>
              <a:t>5/28/2009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8EA6145-01C3-40CD-8AFB-6CDA861B7D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jpeg"/><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457200" y="533400"/>
            <a:ext cx="8229600" cy="1470025"/>
          </a:xfrm>
        </p:spPr>
        <p:txBody>
          <a:bodyPr/>
          <a:lstStyle/>
          <a:p>
            <a:pPr eaLnBrk="1" hangingPunct="1"/>
            <a:r>
              <a:rPr lang="en-US" smtClean="0">
                <a:latin typeface="Times New Roman" pitchFamily="18" charset="0"/>
                <a:cs typeface="Times New Roman" pitchFamily="18" charset="0"/>
              </a:rPr>
              <a:t>ACCOUNTING FOR CAPITAL PROJECTS</a:t>
            </a:r>
          </a:p>
        </p:txBody>
      </p:sp>
      <p:sp>
        <p:nvSpPr>
          <p:cNvPr id="14338" name="Subtitle 2"/>
          <p:cNvSpPr>
            <a:spLocks noGrp="1"/>
          </p:cNvSpPr>
          <p:nvPr>
            <p:ph type="subTitle" idx="1"/>
          </p:nvPr>
        </p:nvSpPr>
        <p:spPr>
          <a:xfrm>
            <a:off x="914400" y="1981200"/>
            <a:ext cx="7315200" cy="1143000"/>
          </a:xfrm>
        </p:spPr>
        <p:txBody>
          <a:bodyPr/>
          <a:lstStyle/>
          <a:p>
            <a:pPr eaLnBrk="1" hangingPunct="1"/>
            <a:r>
              <a:rPr lang="en-US" smtClean="0">
                <a:solidFill>
                  <a:schemeClr val="tx1"/>
                </a:solidFill>
                <a:latin typeface="Times New Roman" pitchFamily="18" charset="0"/>
                <a:cs typeface="Times New Roman" pitchFamily="18" charset="0"/>
              </a:rPr>
              <a:t>Financial Policies and Procedures for the Capital Project Delivery Process</a:t>
            </a:r>
          </a:p>
        </p:txBody>
      </p:sp>
      <p:sp>
        <p:nvSpPr>
          <p:cNvPr id="14339" name="Subtitle 2"/>
          <p:cNvSpPr>
            <a:spLocks/>
          </p:cNvSpPr>
          <p:nvPr/>
        </p:nvSpPr>
        <p:spPr bwMode="auto">
          <a:xfrm>
            <a:off x="2286000" y="5715000"/>
            <a:ext cx="4572000" cy="838200"/>
          </a:xfrm>
          <a:prstGeom prst="rect">
            <a:avLst/>
          </a:prstGeom>
          <a:noFill/>
          <a:ln w="9525">
            <a:noFill/>
            <a:miter lim="800000"/>
            <a:headEnd/>
            <a:tailEnd/>
          </a:ln>
        </p:spPr>
        <p:txBody>
          <a:bodyPr/>
          <a:lstStyle/>
          <a:p>
            <a:pPr algn="ctr">
              <a:spcBef>
                <a:spcPct val="20000"/>
              </a:spcBef>
              <a:buFont typeface="Arial" charset="0"/>
              <a:buNone/>
            </a:pPr>
            <a:r>
              <a:rPr lang="en-US" sz="3200">
                <a:latin typeface="Times New Roman" pitchFamily="18" charset="0"/>
                <a:cs typeface="Times New Roman" pitchFamily="18" charset="0"/>
              </a:rPr>
              <a:t>Office of the CFO</a:t>
            </a:r>
          </a:p>
          <a:p>
            <a:pPr algn="ctr">
              <a:spcBef>
                <a:spcPct val="20000"/>
              </a:spcBef>
              <a:buFont typeface="Arial" charset="0"/>
              <a:buNone/>
            </a:pPr>
            <a:endParaRPr lang="en-US" sz="3200">
              <a:latin typeface="Times New Roman" pitchFamily="18" charset="0"/>
              <a:cs typeface="Times New Roman" pitchFamily="18" charset="0"/>
            </a:endParaRPr>
          </a:p>
          <a:p>
            <a:pPr algn="ctr">
              <a:spcBef>
                <a:spcPct val="20000"/>
              </a:spcBef>
              <a:buFont typeface="Arial" charset="0"/>
              <a:buNone/>
            </a:pPr>
            <a:endParaRPr lang="en-US" sz="3200">
              <a:latin typeface="Times New Roman" pitchFamily="18" charset="0"/>
              <a:cs typeface="Times New Roman" pitchFamily="18" charset="0"/>
            </a:endParaRPr>
          </a:p>
        </p:txBody>
      </p:sp>
      <p:pic>
        <p:nvPicPr>
          <p:cNvPr id="14340" name="Picture 5" descr="Seal 3 SPOT281.jpg"/>
          <p:cNvPicPr>
            <a:picLocks noChangeAspect="1" noChangeArrowheads="1"/>
          </p:cNvPicPr>
          <p:nvPr/>
        </p:nvPicPr>
        <p:blipFill>
          <a:blip r:embed="rId3"/>
          <a:srcRect/>
          <a:stretch>
            <a:fillRect/>
          </a:stretch>
        </p:blipFill>
        <p:spPr bwMode="auto">
          <a:xfrm>
            <a:off x="3505200" y="3505200"/>
            <a:ext cx="2011363" cy="2011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Grp="1" noChangeAspect="1" noChangeArrowheads="1"/>
          </p:cNvPicPr>
          <p:nvPr>
            <p:ph idx="1"/>
          </p:nvPr>
        </p:nvPicPr>
        <p:blipFill>
          <a:blip r:embed="rId3"/>
          <a:srcRect/>
          <a:stretch>
            <a:fillRect/>
          </a:stretch>
        </p:blipFill>
        <p:spPr>
          <a:xfrm>
            <a:off x="0" y="152400"/>
            <a:ext cx="4572000" cy="6438900"/>
          </a:xfrm>
        </p:spPr>
      </p:pic>
      <p:pic>
        <p:nvPicPr>
          <p:cNvPr id="32770" name="Picture 2"/>
          <p:cNvPicPr>
            <a:picLocks noChangeAspect="1" noChangeArrowheads="1"/>
          </p:cNvPicPr>
          <p:nvPr/>
        </p:nvPicPr>
        <p:blipFill>
          <a:blip r:embed="rId4"/>
          <a:srcRect/>
          <a:stretch>
            <a:fillRect/>
          </a:stretch>
        </p:blipFill>
        <p:spPr bwMode="auto">
          <a:xfrm>
            <a:off x="4813300" y="228600"/>
            <a:ext cx="4098925"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762000" y="457200"/>
            <a:ext cx="7543800" cy="6019800"/>
          </a:xfrm>
        </p:spPr>
        <p:txBody>
          <a:bodyPr/>
          <a:lstStyle/>
          <a:p>
            <a:pPr algn="ctr" eaLnBrk="1" hangingPunct="1">
              <a:lnSpc>
                <a:spcPct val="90000"/>
              </a:lnSpc>
              <a:buClr>
                <a:srgbClr val="254061"/>
              </a:buClr>
              <a:buFont typeface="Arial" charset="0"/>
              <a:buNone/>
            </a:pPr>
            <a:r>
              <a:rPr lang="en-US" sz="2600" u="sng" smtClean="0">
                <a:solidFill>
                  <a:srgbClr val="17375E"/>
                </a:solidFill>
                <a:latin typeface="Times New Roman" pitchFamily="18" charset="0"/>
                <a:cs typeface="Times New Roman" pitchFamily="18" charset="0"/>
              </a:rPr>
              <a:t>Authorization of the Capital Budget, cont’d.</a:t>
            </a:r>
          </a:p>
          <a:p>
            <a:pPr marL="971550" lvl="1" indent="-514350" eaLnBrk="1" hangingPunct="1">
              <a:lnSpc>
                <a:spcPct val="90000"/>
              </a:lnSpc>
              <a:buClr>
                <a:srgbClr val="254061"/>
              </a:buClr>
              <a:buFont typeface="Arial" charset="0"/>
              <a:buNone/>
            </a:pPr>
            <a:endParaRPr lang="en-US" sz="1100" smtClean="0">
              <a:latin typeface="Times New Roman" pitchFamily="18" charset="0"/>
              <a:cs typeface="Times New Roman" pitchFamily="18" charset="0"/>
            </a:endParaRPr>
          </a:p>
          <a:p>
            <a:pPr marL="971550" lvl="1" indent="-514350" eaLnBrk="1" hangingPunct="1">
              <a:lnSpc>
                <a:spcPct val="90000"/>
              </a:lnSpc>
              <a:buClr>
                <a:srgbClr val="254061"/>
              </a:buClr>
              <a:buFont typeface="Arial" charset="0"/>
              <a:buNone/>
            </a:pPr>
            <a:endParaRPr lang="en-US" sz="2600" smtClean="0">
              <a:latin typeface="Times New Roman" pitchFamily="18" charset="0"/>
              <a:cs typeface="Times New Roman" pitchFamily="18" charset="0"/>
            </a:endParaRPr>
          </a:p>
          <a:p>
            <a:pPr marL="971550" lvl="1" indent="-514350" eaLnBrk="1" hangingPunct="1">
              <a:lnSpc>
                <a:spcPct val="90000"/>
              </a:lnSpc>
              <a:buClr>
                <a:srgbClr val="254061"/>
              </a:buClr>
              <a:buFont typeface="Arial" charset="0"/>
              <a:buChar char="•"/>
            </a:pPr>
            <a:r>
              <a:rPr lang="en-US" sz="2400" smtClean="0">
                <a:latin typeface="Times New Roman" pitchFamily="18" charset="0"/>
                <a:cs typeface="Times New Roman" pitchFamily="18" charset="0"/>
              </a:rPr>
              <a:t>Once the Capital Budget is approved by the BOT, a letter is sent to the Governor requesting authorization to bond</a:t>
            </a:r>
          </a:p>
          <a:p>
            <a:pPr marL="971550" lvl="1" indent="-514350" eaLnBrk="1" hangingPunct="1">
              <a:lnSpc>
                <a:spcPct val="90000"/>
              </a:lnSpc>
              <a:buClr>
                <a:srgbClr val="254061"/>
              </a:buClr>
              <a:buFont typeface="Arial" charset="0"/>
              <a:buChar char="•"/>
            </a:pPr>
            <a:endParaRPr lang="en-US" sz="2400" smtClean="0">
              <a:latin typeface="Times New Roman" pitchFamily="18" charset="0"/>
              <a:cs typeface="Times New Roman" pitchFamily="18" charset="0"/>
            </a:endParaRPr>
          </a:p>
          <a:p>
            <a:pPr marL="971550" lvl="1" indent="-514350" eaLnBrk="1" hangingPunct="1">
              <a:lnSpc>
                <a:spcPct val="90000"/>
              </a:lnSpc>
              <a:buClr>
                <a:srgbClr val="254061"/>
              </a:buClr>
              <a:buFont typeface="Arial" charset="0"/>
              <a:buChar char="•"/>
            </a:pPr>
            <a:r>
              <a:rPr lang="en-US" sz="2400" smtClean="0">
                <a:latin typeface="Times New Roman" pitchFamily="18" charset="0"/>
                <a:cs typeface="Times New Roman" pitchFamily="18" charset="0"/>
              </a:rPr>
              <a:t>If not acted upon within 30 days, the authorization is deemed to be approved</a:t>
            </a:r>
          </a:p>
          <a:p>
            <a:pPr marL="971550" lvl="1" indent="-514350" eaLnBrk="1" hangingPunct="1">
              <a:lnSpc>
                <a:spcPct val="90000"/>
              </a:lnSpc>
              <a:buClr>
                <a:srgbClr val="254061"/>
              </a:buClr>
              <a:buFont typeface="Arial" charset="0"/>
              <a:buChar char="•"/>
            </a:pPr>
            <a:endParaRPr lang="en-US" sz="2400" smtClean="0">
              <a:latin typeface="Times New Roman" pitchFamily="18" charset="0"/>
              <a:cs typeface="Times New Roman" pitchFamily="18" charset="0"/>
            </a:endParaRPr>
          </a:p>
          <a:p>
            <a:pPr marL="971550" lvl="1" indent="-514350" eaLnBrk="1" hangingPunct="1">
              <a:lnSpc>
                <a:spcPct val="90000"/>
              </a:lnSpc>
              <a:buClr>
                <a:srgbClr val="254061"/>
              </a:buClr>
              <a:buFont typeface="Arial" charset="0"/>
              <a:buChar char="•"/>
            </a:pPr>
            <a:r>
              <a:rPr lang="en-US" sz="2400" smtClean="0">
                <a:latin typeface="Times New Roman" pitchFamily="18" charset="0"/>
                <a:cs typeface="Times New Roman" pitchFamily="18" charset="0"/>
              </a:rPr>
              <a:t>Request amendment by General Assembly of Phase III projects list as needed</a:t>
            </a:r>
          </a:p>
          <a:p>
            <a:pPr marL="971550" lvl="1" indent="-514350" eaLnBrk="1" hangingPunct="1">
              <a:lnSpc>
                <a:spcPct val="90000"/>
              </a:lnSpc>
              <a:buClr>
                <a:srgbClr val="254061"/>
              </a:buClr>
              <a:buFont typeface="Arial" charset="0"/>
              <a:buChar char="•"/>
            </a:pPr>
            <a:endParaRPr lang="en-US" sz="2400" smtClean="0">
              <a:latin typeface="Times New Roman" pitchFamily="18" charset="0"/>
              <a:cs typeface="Times New Roman" pitchFamily="18" charset="0"/>
            </a:endParaRPr>
          </a:p>
          <a:p>
            <a:pPr marL="971550" lvl="1" indent="-514350" eaLnBrk="1" hangingPunct="1">
              <a:lnSpc>
                <a:spcPct val="90000"/>
              </a:lnSpc>
              <a:buClr>
                <a:srgbClr val="254061"/>
              </a:buClr>
              <a:buFont typeface="Arial" charset="0"/>
              <a:buChar char="•"/>
            </a:pPr>
            <a:r>
              <a:rPr lang="en-US" sz="2400" smtClean="0">
                <a:latin typeface="Times New Roman" pitchFamily="18" charset="0"/>
                <a:cs typeface="Times New Roman" pitchFamily="18" charset="0"/>
              </a:rPr>
              <a:t>Initiate and sell Special Revenue Bonds as determined by need and approved by BOT</a:t>
            </a:r>
          </a:p>
          <a:p>
            <a:pPr marL="971550" lvl="1" indent="-514350" eaLnBrk="1" hangingPunct="1">
              <a:lnSpc>
                <a:spcPct val="90000"/>
              </a:lnSpc>
              <a:buClr>
                <a:srgbClr val="254061"/>
              </a:buClr>
              <a:buFont typeface="Arial" charset="0"/>
              <a:buNone/>
            </a:pPr>
            <a:endParaRPr lang="en-US" sz="2600" smtClean="0">
              <a:latin typeface="Times New Roman" pitchFamily="18" charset="0"/>
              <a:cs typeface="Times New Roman" pitchFamily="18" charset="0"/>
            </a:endParaRPr>
          </a:p>
          <a:p>
            <a:pPr marL="971550" lvl="1" indent="-514350" eaLnBrk="1" hangingPunct="1">
              <a:lnSpc>
                <a:spcPct val="90000"/>
              </a:lnSpc>
              <a:buClr>
                <a:srgbClr val="254061"/>
              </a:buClr>
              <a:buFont typeface="Arial" charset="0"/>
              <a:buNone/>
            </a:pPr>
            <a:endParaRPr lang="en-US" sz="2200" smtClean="0">
              <a:latin typeface="Times New Roman" pitchFamily="18" charset="0"/>
              <a:cs typeface="Times New Roman" pitchFamily="18" charset="0"/>
            </a:endParaRPr>
          </a:p>
          <a:p>
            <a:pPr marL="971550" lvl="1" indent="-514350" eaLnBrk="1" hangingPunct="1">
              <a:lnSpc>
                <a:spcPct val="90000"/>
              </a:lnSpc>
              <a:buClr>
                <a:srgbClr val="254061"/>
              </a:buClr>
              <a:buFont typeface="Arial" charset="0"/>
              <a:buNone/>
            </a:pPr>
            <a:endParaRPr lang="en-US" sz="2600" smtClean="0">
              <a:latin typeface="Times New Roman" pitchFamily="18" charset="0"/>
              <a:cs typeface="Times New Roman" pitchFamily="18" charset="0"/>
            </a:endParaRPr>
          </a:p>
          <a:p>
            <a:pPr marL="971550" lvl="1" indent="-514350" eaLnBrk="1" hangingPunct="1">
              <a:lnSpc>
                <a:spcPct val="90000"/>
              </a:lnSpc>
              <a:buClr>
                <a:srgbClr val="254061"/>
              </a:buClr>
              <a:buFont typeface="Arial" charset="0"/>
              <a:buNone/>
            </a:pPr>
            <a:endParaRPr lang="en-US" sz="2600" smtClean="0">
              <a:latin typeface="Times New Roman" pitchFamily="18" charset="0"/>
              <a:cs typeface="Times New Roman" pitchFamily="18" charset="0"/>
            </a:endParaRPr>
          </a:p>
        </p:txBody>
      </p:sp>
      <p:pic>
        <p:nvPicPr>
          <p:cNvPr id="34818" name="Picture 3"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458200" cy="22860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u="sng" dirty="0" smtClean="0">
                <a:solidFill>
                  <a:schemeClr val="tx2">
                    <a:lumMod val="75000"/>
                  </a:schemeClr>
                </a:solidFill>
                <a:latin typeface="Times New Roman" pitchFamily="18" charset="0"/>
                <a:cs typeface="Times New Roman" pitchFamily="18" charset="0"/>
              </a:rPr>
              <a:t>Project Budget Approval</a:t>
            </a:r>
          </a:p>
          <a:p>
            <a:pPr marL="971550" lvl="1" indent="-514350" eaLnBrk="1" fontAlgn="auto" hangingPunct="1">
              <a:spcAft>
                <a:spcPts val="0"/>
              </a:spcAft>
              <a:buClr>
                <a:schemeClr val="accent1">
                  <a:lumMod val="50000"/>
                </a:schemeClr>
              </a:buClr>
              <a:buFont typeface="Arial" pitchFamily="34" charset="0"/>
              <a:buNone/>
              <a:defRPr/>
            </a:pPr>
            <a:endParaRPr lang="en-US" sz="12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r>
              <a:rPr lang="en-US" sz="2400" dirty="0" smtClean="0">
                <a:latin typeface="Times New Roman" pitchFamily="18" charset="0"/>
                <a:cs typeface="Times New Roman" pitchFamily="18" charset="0"/>
              </a:rPr>
              <a:t>	</a:t>
            </a: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24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sp>
        <p:nvSpPr>
          <p:cNvPr id="6" name="TextBox 5"/>
          <p:cNvSpPr txBox="1"/>
          <p:nvPr/>
        </p:nvSpPr>
        <p:spPr>
          <a:xfrm>
            <a:off x="1219200" y="2667000"/>
            <a:ext cx="7086600" cy="2738438"/>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marL="971550" lvl="1" fontAlgn="auto">
              <a:spcBef>
                <a:spcPts val="0"/>
              </a:spcBef>
              <a:spcAft>
                <a:spcPts val="0"/>
              </a:spcAft>
              <a:buClr>
                <a:schemeClr val="accent1">
                  <a:lumMod val="50000"/>
                </a:schemeClr>
              </a:buClr>
              <a:defRPr/>
            </a:pPr>
            <a:r>
              <a:rPr lang="en-US" sz="2400" u="sng" dirty="0">
                <a:latin typeface="Times New Roman" pitchFamily="18" charset="0"/>
                <a:cs typeface="Times New Roman" pitchFamily="18" charset="0"/>
              </a:rPr>
              <a:t>Phase</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Contingency Requirement</a:t>
            </a:r>
          </a:p>
          <a:p>
            <a:pPr marL="971550" lvl="1" indent="-514350" fontAlgn="auto">
              <a:spcBef>
                <a:spcPts val="0"/>
              </a:spcBef>
              <a:spcAft>
                <a:spcPts val="0"/>
              </a:spcAft>
              <a:buClr>
                <a:schemeClr val="accent1">
                  <a:lumMod val="50000"/>
                </a:schemeClr>
              </a:buClr>
              <a:buFont typeface="+mj-lt"/>
              <a:buAutoNum type="arabicPeriod"/>
              <a:defRPr/>
            </a:pPr>
            <a:endParaRPr lang="en-US" sz="2400" dirty="0">
              <a:latin typeface="Times New Roman" pitchFamily="18" charset="0"/>
              <a:cs typeface="Times New Roman" pitchFamily="18" charset="0"/>
            </a:endParaRPr>
          </a:p>
          <a:p>
            <a:pPr marL="971550" lvl="1" indent="-514350" fontAlgn="auto">
              <a:spcBef>
                <a:spcPts val="0"/>
              </a:spcBef>
              <a:spcAft>
                <a:spcPts val="0"/>
              </a:spcAft>
              <a:buFont typeface="+mj-lt"/>
              <a:buAutoNum type="arabicPeriod"/>
              <a:defRPr/>
            </a:pPr>
            <a:r>
              <a:rPr lang="en-US" sz="2400" dirty="0">
                <a:latin typeface="Times New Roman" pitchFamily="18" charset="0"/>
                <a:cs typeface="Times New Roman" pitchFamily="18" charset="0"/>
              </a:rPr>
              <a:t>Planning 		       10%</a:t>
            </a:r>
          </a:p>
          <a:p>
            <a:pPr marL="971550" lvl="1" indent="-514350" fontAlgn="auto">
              <a:spcBef>
                <a:spcPts val="0"/>
              </a:spcBef>
              <a:spcAft>
                <a:spcPts val="0"/>
              </a:spcAft>
              <a:buFont typeface="+mj-lt"/>
              <a:buAutoNum type="arabicPeriod"/>
              <a:defRPr/>
            </a:pPr>
            <a:endParaRPr lang="en-US" sz="1400" dirty="0">
              <a:latin typeface="Times New Roman" pitchFamily="18" charset="0"/>
              <a:cs typeface="Times New Roman" pitchFamily="18" charset="0"/>
            </a:endParaRPr>
          </a:p>
          <a:p>
            <a:pPr marL="971550" lvl="1" indent="-514350" fontAlgn="auto">
              <a:spcBef>
                <a:spcPts val="0"/>
              </a:spcBef>
              <a:spcAft>
                <a:spcPts val="0"/>
              </a:spcAft>
              <a:buFont typeface="+mj-lt"/>
              <a:buAutoNum type="arabicPeriod"/>
              <a:defRPr/>
            </a:pPr>
            <a:r>
              <a:rPr lang="en-US" sz="2400" dirty="0">
                <a:latin typeface="Times New Roman" pitchFamily="18" charset="0"/>
                <a:cs typeface="Times New Roman" pitchFamily="18" charset="0"/>
              </a:rPr>
              <a:t>Design 		         8%</a:t>
            </a:r>
          </a:p>
          <a:p>
            <a:pPr marL="971550" lvl="1" indent="-514350" fontAlgn="auto">
              <a:spcBef>
                <a:spcPts val="0"/>
              </a:spcBef>
              <a:spcAft>
                <a:spcPts val="0"/>
              </a:spcAft>
              <a:buFont typeface="+mj-lt"/>
              <a:buAutoNum type="arabicPeriod"/>
              <a:defRPr/>
            </a:pPr>
            <a:endParaRPr lang="en-US" sz="1400" dirty="0">
              <a:latin typeface="Times New Roman" pitchFamily="18" charset="0"/>
              <a:cs typeface="Times New Roman" pitchFamily="18" charset="0"/>
            </a:endParaRPr>
          </a:p>
          <a:p>
            <a:pPr marL="971550" lvl="1" indent="-514350" fontAlgn="auto">
              <a:spcBef>
                <a:spcPts val="0"/>
              </a:spcBef>
              <a:spcAft>
                <a:spcPts val="0"/>
              </a:spcAft>
              <a:buFont typeface="+mj-lt"/>
              <a:buAutoNum type="arabicPeriod"/>
              <a:defRPr/>
            </a:pPr>
            <a:r>
              <a:rPr lang="en-US" sz="2400" dirty="0">
                <a:latin typeface="Times New Roman" pitchFamily="18" charset="0"/>
                <a:cs typeface="Times New Roman" pitchFamily="18" charset="0"/>
              </a:rPr>
              <a:t>Final			         5%</a:t>
            </a:r>
          </a:p>
          <a:p>
            <a:pPr marL="971550" lvl="1" indent="-514350" fontAlgn="auto">
              <a:spcBef>
                <a:spcPts val="0"/>
              </a:spcBef>
              <a:spcAft>
                <a:spcPts val="0"/>
              </a:spcAft>
              <a:buClr>
                <a:schemeClr val="accent1">
                  <a:lumMod val="50000"/>
                </a:schemeClr>
              </a:buClr>
              <a:defRPr/>
            </a:pPr>
            <a:r>
              <a:rPr lang="en-US" sz="2400" dirty="0">
                <a:latin typeface="Times New Roman" pitchFamily="18" charset="0"/>
                <a:cs typeface="Times New Roman" pitchFamily="18" charset="0"/>
              </a:rPr>
              <a:t>	</a:t>
            </a:r>
          </a:p>
        </p:txBody>
      </p:sp>
      <p:graphicFrame>
        <p:nvGraphicFramePr>
          <p:cNvPr id="7" name="Diagram 6"/>
          <p:cNvGraphicFramePr/>
          <p:nvPr/>
        </p:nvGraphicFramePr>
        <p:xfrm>
          <a:off x="457200" y="1295400"/>
          <a:ext cx="83820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868" name="Picture 7" descr="Seal 3 SPOT281.jpg"/>
          <p:cNvPicPr>
            <a:picLocks noChangeAspect="1" noChangeArrowheads="1"/>
          </p:cNvPicPr>
          <p:nvPr/>
        </p:nvPicPr>
        <p:blipFill>
          <a:blip r:embed="rId7"/>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458200" cy="1066800"/>
          </a:xfrm>
        </p:spPr>
        <p:txBody>
          <a:bodyPr rtlCol="0">
            <a:normAutofit fontScale="32500" lnSpcReduction="20000"/>
          </a:bodyPr>
          <a:lstStyle/>
          <a:p>
            <a:pPr algn="ctr" eaLnBrk="1" fontAlgn="auto" hangingPunct="1">
              <a:spcAft>
                <a:spcPts val="0"/>
              </a:spcAft>
              <a:buClr>
                <a:schemeClr val="accent1">
                  <a:lumMod val="50000"/>
                </a:schemeClr>
              </a:buClr>
              <a:buFont typeface="Arial" pitchFamily="34" charset="0"/>
              <a:buNone/>
              <a:defRPr/>
            </a:pPr>
            <a:r>
              <a:rPr lang="en-US" sz="7000" u="sng" dirty="0" smtClean="0">
                <a:solidFill>
                  <a:schemeClr val="tx2">
                    <a:lumMod val="75000"/>
                  </a:schemeClr>
                </a:solidFill>
                <a:latin typeface="Times New Roman" pitchFamily="18" charset="0"/>
                <a:cs typeface="Times New Roman" pitchFamily="18" charset="0"/>
              </a:rPr>
              <a:t>Project Budget Approval, Cont’d</a:t>
            </a:r>
          </a:p>
          <a:p>
            <a:pPr marL="971550" lvl="1" indent="-514350" eaLnBrk="1" fontAlgn="auto" hangingPunct="1">
              <a:spcAft>
                <a:spcPts val="0"/>
              </a:spcAft>
              <a:buClr>
                <a:schemeClr val="accent1">
                  <a:lumMod val="50000"/>
                </a:schemeClr>
              </a:buClr>
              <a:buFont typeface="Arial" pitchFamily="34" charset="0"/>
              <a:buNone/>
              <a:defRPr/>
            </a:pPr>
            <a:endParaRPr lang="en-US" sz="70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r>
              <a:rPr lang="en-US" sz="2400" dirty="0" smtClean="0">
                <a:latin typeface="Times New Roman" pitchFamily="18" charset="0"/>
                <a:cs typeface="Times New Roman" pitchFamily="18" charset="0"/>
              </a:rPr>
              <a:t>	</a:t>
            </a: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24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sp>
        <p:nvSpPr>
          <p:cNvPr id="8" name="Content Placeholder 2"/>
          <p:cNvSpPr txBox="1">
            <a:spLocks/>
          </p:cNvSpPr>
          <p:nvPr/>
        </p:nvSpPr>
        <p:spPr bwMode="auto">
          <a:xfrm>
            <a:off x="762000" y="1676400"/>
            <a:ext cx="7543800" cy="4800600"/>
          </a:xfrm>
          <a:prstGeom prst="rect">
            <a:avLst/>
          </a:prstGeom>
          <a:noFill/>
          <a:ln w="9525">
            <a:noFill/>
            <a:miter lim="800000"/>
            <a:headEnd/>
            <a:tailEnd/>
          </a:ln>
        </p:spPr>
        <p:txBody>
          <a:bodyPr>
            <a:normAutofit/>
          </a:bodyPr>
          <a:lstStyle/>
          <a:p>
            <a:pPr marL="342900" indent="-342900">
              <a:spcBef>
                <a:spcPct val="20000"/>
              </a:spcBef>
              <a:buClr>
                <a:srgbClr val="254061"/>
              </a:buClr>
              <a:buFont typeface="Arial" charset="0"/>
              <a:buNone/>
            </a:pPr>
            <a:r>
              <a:rPr lang="en-US" sz="2400" b="1">
                <a:latin typeface="Times New Roman" pitchFamily="18" charset="0"/>
                <a:cs typeface="Times New Roman" pitchFamily="18" charset="0"/>
              </a:rPr>
              <a:t>Financial Criteria for going to BOT:</a:t>
            </a:r>
          </a:p>
          <a:p>
            <a:pPr marL="971550" lvl="1" indent="-514350">
              <a:spcBef>
                <a:spcPct val="20000"/>
              </a:spcBef>
              <a:buClr>
                <a:srgbClr val="254061"/>
              </a:buClr>
              <a:buFont typeface="Arial" charset="0"/>
              <a:buNone/>
            </a:pPr>
            <a:endParaRPr lang="en-US" sz="2400">
              <a:latin typeface="Times New Roman" pitchFamily="18" charset="0"/>
              <a:cs typeface="Times New Roman" pitchFamily="18" charset="0"/>
            </a:endParaRPr>
          </a:p>
          <a:p>
            <a:pPr marL="971550" lvl="1" indent="-514350">
              <a:spcBef>
                <a:spcPct val="20000"/>
              </a:spcBef>
              <a:buClr>
                <a:srgbClr val="254061"/>
              </a:buClr>
              <a:buFont typeface="Arial" charset="0"/>
              <a:buChar char="•"/>
            </a:pPr>
            <a:r>
              <a:rPr lang="en-US" sz="2400">
                <a:latin typeface="Times New Roman" pitchFamily="18" charset="0"/>
                <a:cs typeface="Times New Roman" pitchFamily="18" charset="0"/>
              </a:rPr>
              <a:t>Phase Change  (i.e. Planning to Design)</a:t>
            </a:r>
          </a:p>
          <a:p>
            <a:pPr marL="971550" lvl="1" indent="-514350">
              <a:spcBef>
                <a:spcPct val="20000"/>
              </a:spcBef>
              <a:buClr>
                <a:srgbClr val="254061"/>
              </a:buClr>
              <a:buFont typeface="Arial" charset="0"/>
              <a:buChar char="•"/>
            </a:pPr>
            <a:endParaRPr lang="en-US" sz="1600">
              <a:latin typeface="Times New Roman" pitchFamily="18" charset="0"/>
              <a:cs typeface="Times New Roman" pitchFamily="18" charset="0"/>
            </a:endParaRPr>
          </a:p>
          <a:p>
            <a:pPr marL="971550" lvl="1" indent="-514350">
              <a:spcBef>
                <a:spcPct val="20000"/>
              </a:spcBef>
              <a:buClr>
                <a:srgbClr val="254061"/>
              </a:buClr>
              <a:buFont typeface="Arial" charset="0"/>
              <a:buChar char="•"/>
            </a:pPr>
            <a:r>
              <a:rPr lang="en-US" sz="2400">
                <a:latin typeface="Times New Roman" pitchFamily="18" charset="0"/>
                <a:cs typeface="Times New Roman" pitchFamily="18" charset="0"/>
              </a:rPr>
              <a:t>If total expenditures are anticipated to exceed </a:t>
            </a:r>
            <a:r>
              <a:rPr lang="en-US" sz="2400" b="1">
                <a:latin typeface="Times New Roman" pitchFamily="18" charset="0"/>
                <a:cs typeface="Times New Roman" pitchFamily="18" charset="0"/>
              </a:rPr>
              <a:t>5% </a:t>
            </a:r>
            <a:r>
              <a:rPr lang="en-US" sz="2400">
                <a:latin typeface="Times New Roman" pitchFamily="18" charset="0"/>
                <a:cs typeface="Times New Roman" pitchFamily="18" charset="0"/>
              </a:rPr>
              <a:t>of the total budget, a revised budget must be presented to the BOT for prior approval</a:t>
            </a:r>
          </a:p>
          <a:p>
            <a:pPr marL="971550" lvl="1" indent="-514350">
              <a:spcBef>
                <a:spcPct val="20000"/>
              </a:spcBef>
              <a:buClr>
                <a:srgbClr val="254061"/>
              </a:buClr>
              <a:buFont typeface="Arial" charset="0"/>
              <a:buChar char="•"/>
            </a:pPr>
            <a:endParaRPr lang="en-US" sz="1600">
              <a:latin typeface="Times New Roman" pitchFamily="18" charset="0"/>
              <a:cs typeface="Times New Roman" pitchFamily="18" charset="0"/>
            </a:endParaRPr>
          </a:p>
          <a:p>
            <a:pPr marL="971550" lvl="1" indent="-514350">
              <a:spcBef>
                <a:spcPct val="20000"/>
              </a:spcBef>
              <a:buClr>
                <a:srgbClr val="254061"/>
              </a:buClr>
              <a:buFont typeface="Arial" charset="0"/>
              <a:buChar char="•"/>
            </a:pPr>
            <a:r>
              <a:rPr lang="en-US" sz="2400">
                <a:latin typeface="Times New Roman" pitchFamily="18" charset="0"/>
                <a:cs typeface="Times New Roman" pitchFamily="18" charset="0"/>
              </a:rPr>
              <a:t>Administration can approve changes and expenditures up to </a:t>
            </a:r>
            <a:r>
              <a:rPr lang="en-US" sz="2400" b="1">
                <a:latin typeface="Times New Roman" pitchFamily="18" charset="0"/>
                <a:cs typeface="Times New Roman" pitchFamily="18" charset="0"/>
              </a:rPr>
              <a:t>5% </a:t>
            </a:r>
            <a:r>
              <a:rPr lang="en-US" sz="2400">
                <a:latin typeface="Times New Roman" pitchFamily="18" charset="0"/>
                <a:cs typeface="Times New Roman" pitchFamily="18" charset="0"/>
              </a:rPr>
              <a:t>of total budget but must go back to the BOT to report the new budget</a:t>
            </a:r>
          </a:p>
          <a:p>
            <a:pPr marL="971550" lvl="1" indent="-514350">
              <a:spcBef>
                <a:spcPct val="20000"/>
              </a:spcBef>
              <a:buClr>
                <a:srgbClr val="254061"/>
              </a:buClr>
              <a:buFont typeface="Arial" charset="0"/>
              <a:buChar char="•"/>
            </a:pPr>
            <a:endParaRPr lang="en-US" sz="2600">
              <a:latin typeface="Times New Roman" pitchFamily="18" charset="0"/>
              <a:cs typeface="Times New Roman" pitchFamily="18" charset="0"/>
            </a:endParaRPr>
          </a:p>
          <a:p>
            <a:pPr marL="971550" lvl="1" indent="-514350">
              <a:spcBef>
                <a:spcPct val="20000"/>
              </a:spcBef>
              <a:buClr>
                <a:srgbClr val="254061"/>
              </a:buClr>
              <a:buFont typeface="Arial" charset="0"/>
              <a:buNone/>
            </a:pPr>
            <a:endParaRPr lang="en-US" sz="2800">
              <a:latin typeface="Times New Roman" pitchFamily="18" charset="0"/>
              <a:cs typeface="Times New Roman" pitchFamily="18" charset="0"/>
            </a:endParaRPr>
          </a:p>
          <a:p>
            <a:pPr marL="971550" lvl="1" indent="-514350">
              <a:spcBef>
                <a:spcPct val="20000"/>
              </a:spcBef>
              <a:buClr>
                <a:srgbClr val="254061"/>
              </a:buClr>
              <a:buFont typeface="Arial" charset="0"/>
              <a:buNone/>
            </a:pPr>
            <a:endParaRPr lang="en-US" sz="2400">
              <a:latin typeface="Times New Roman" pitchFamily="18" charset="0"/>
              <a:cs typeface="Times New Roman" pitchFamily="18" charset="0"/>
            </a:endParaRPr>
          </a:p>
          <a:p>
            <a:pPr marL="971550" lvl="1" indent="-514350">
              <a:spcBef>
                <a:spcPct val="20000"/>
              </a:spcBef>
              <a:buClr>
                <a:srgbClr val="254061"/>
              </a:buClr>
              <a:buFont typeface="Arial" charset="0"/>
              <a:buNone/>
            </a:pPr>
            <a:endParaRPr lang="en-US" sz="2800">
              <a:latin typeface="Times New Roman" pitchFamily="18" charset="0"/>
              <a:cs typeface="Times New Roman" pitchFamily="18" charset="0"/>
            </a:endParaRPr>
          </a:p>
          <a:p>
            <a:pPr marL="971550" lvl="1" indent="-514350">
              <a:spcBef>
                <a:spcPct val="20000"/>
              </a:spcBef>
              <a:buClr>
                <a:srgbClr val="254061"/>
              </a:buClr>
              <a:buFont typeface="Arial" charset="0"/>
              <a:buNone/>
            </a:pPr>
            <a:endParaRPr lang="en-US" sz="2800">
              <a:latin typeface="Times New Roman" pitchFamily="18" charset="0"/>
              <a:cs typeface="Times New Roman" pitchFamily="18" charset="0"/>
            </a:endParaRPr>
          </a:p>
        </p:txBody>
      </p:sp>
      <p:pic>
        <p:nvPicPr>
          <p:cNvPr id="38915" name="Picture 4"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a:xfrm>
            <a:off x="152400" y="457200"/>
            <a:ext cx="8991600" cy="5410200"/>
          </a:xfrm>
        </p:spPr>
        <p:txBody>
          <a:bodyPr/>
          <a:lstStyle/>
          <a:p>
            <a:pPr algn="ctr" eaLnBrk="1" hangingPunct="1">
              <a:buClr>
                <a:srgbClr val="254061"/>
              </a:buClr>
              <a:buFont typeface="Arial" charset="0"/>
              <a:buNone/>
            </a:pPr>
            <a:r>
              <a:rPr lang="en-US" sz="2800" u="sng" smtClean="0">
                <a:solidFill>
                  <a:srgbClr val="17375E"/>
                </a:solidFill>
                <a:latin typeface="Times New Roman" pitchFamily="18" charset="0"/>
                <a:cs typeface="Times New Roman" pitchFamily="18" charset="0"/>
              </a:rPr>
              <a:t>Project Budget Approval, Cont’d.</a:t>
            </a:r>
          </a:p>
          <a:p>
            <a:pPr marL="971550" lvl="1" indent="-514350" eaLnBrk="1" hangingPunct="1">
              <a:buClr>
                <a:srgbClr val="254061"/>
              </a:buClr>
              <a:buFont typeface="Arial" charset="0"/>
              <a:buNone/>
            </a:pPr>
            <a:endParaRPr lang="en-US" sz="1200" smtClean="0">
              <a:latin typeface="Times New Roman" pitchFamily="18" charset="0"/>
              <a:cs typeface="Times New Roman" pitchFamily="18" charset="0"/>
            </a:endParaRPr>
          </a:p>
          <a:p>
            <a:pPr marL="971550" lvl="1" indent="-514350" algn="ctr" eaLnBrk="1" hangingPunct="1">
              <a:buClr>
                <a:srgbClr val="254061"/>
              </a:buClr>
              <a:buFont typeface="Arial" charset="0"/>
              <a:buNone/>
            </a:pPr>
            <a:endParaRPr lang="en-US" smtClean="0">
              <a:latin typeface="Times New Roman" pitchFamily="18" charset="0"/>
              <a:cs typeface="Times New Roman" pitchFamily="18" charset="0"/>
            </a:endParaRPr>
          </a:p>
          <a:p>
            <a:pPr marL="971550" lvl="1" indent="-514350" algn="ctr" eaLnBrk="1" hangingPunct="1">
              <a:buClr>
                <a:srgbClr val="254061"/>
              </a:buClr>
              <a:buFont typeface="Arial" charset="0"/>
              <a:buNone/>
            </a:pPr>
            <a:endParaRPr lang="en-US" sz="1400" b="1" smtClean="0">
              <a:latin typeface="Times New Roman" pitchFamily="18" charset="0"/>
              <a:cs typeface="Times New Roman" pitchFamily="18" charset="0"/>
            </a:endParaRPr>
          </a:p>
          <a:p>
            <a:pPr marL="971550" lvl="1" indent="-514350" algn="ctr" eaLnBrk="1" hangingPunct="1">
              <a:buClr>
                <a:srgbClr val="254061"/>
              </a:buClr>
              <a:buFont typeface="Arial" charset="0"/>
              <a:buNone/>
            </a:pPr>
            <a:endParaRPr lang="en-US" sz="1400" b="1" smtClean="0">
              <a:latin typeface="Times New Roman" pitchFamily="18" charset="0"/>
              <a:cs typeface="Times New Roman" pitchFamily="18" charset="0"/>
            </a:endParaRPr>
          </a:p>
          <a:p>
            <a:pPr marL="971550" lvl="1" indent="-514350" eaLnBrk="1" hangingPunct="1">
              <a:buClr>
                <a:srgbClr val="254061"/>
              </a:buClr>
              <a:buFont typeface="Arial" charset="0"/>
              <a:buNone/>
            </a:pPr>
            <a:endParaRPr lang="en-US" sz="800" smtClean="0">
              <a:latin typeface="Times New Roman" pitchFamily="18" charset="0"/>
              <a:cs typeface="Times New Roman" pitchFamily="18" charset="0"/>
            </a:endParaRPr>
          </a:p>
          <a:p>
            <a:pPr marL="971550" lvl="1" indent="-514350" eaLnBrk="1" hangingPunct="1">
              <a:buClr>
                <a:srgbClr val="254061"/>
              </a:buClr>
              <a:buFont typeface="Arial" charset="0"/>
              <a:buChar char="•"/>
            </a:pPr>
            <a:r>
              <a:rPr lang="en-US" sz="2400" smtClean="0">
                <a:latin typeface="Times New Roman" pitchFamily="18" charset="0"/>
                <a:cs typeface="Times New Roman" pitchFamily="18" charset="0"/>
              </a:rPr>
              <a:t>If “named” require approval of VP/CFO  (“Child Budget”)</a:t>
            </a:r>
          </a:p>
          <a:p>
            <a:pPr marL="971550" lvl="1" indent="-514350" eaLnBrk="1" hangingPunct="1">
              <a:buClr>
                <a:srgbClr val="254061"/>
              </a:buClr>
              <a:buFont typeface="Arial" charset="0"/>
              <a:buChar char="•"/>
            </a:pPr>
            <a:r>
              <a:rPr lang="en-US" sz="2400" smtClean="0">
                <a:latin typeface="Times New Roman" pitchFamily="18" charset="0"/>
                <a:cs typeface="Times New Roman" pitchFamily="18" charset="0"/>
              </a:rPr>
              <a:t>If Deferred Maintenance/Code/ADA/Renovation Lump Sum require approval of B&amp;G Committee</a:t>
            </a:r>
          </a:p>
          <a:p>
            <a:pPr eaLnBrk="1" hangingPunct="1"/>
            <a:endParaRPr lang="en-US" sz="3600" smtClean="0">
              <a:latin typeface="Times New Roman" pitchFamily="18" charset="0"/>
              <a:cs typeface="Times New Roman" pitchFamily="18" charset="0"/>
            </a:endParaRPr>
          </a:p>
          <a:p>
            <a:pPr marL="971550" lvl="1" indent="-514350" algn="ctr" eaLnBrk="1" hangingPunct="1">
              <a:buClr>
                <a:srgbClr val="254061"/>
              </a:buClr>
              <a:buFont typeface="Arial" charset="0"/>
              <a:buNone/>
            </a:pPr>
            <a:r>
              <a:rPr lang="en-US" sz="2400" smtClean="0">
                <a:latin typeface="Times New Roman" pitchFamily="18" charset="0"/>
                <a:cs typeface="Times New Roman" pitchFamily="18" charset="0"/>
              </a:rPr>
              <a:t>	</a:t>
            </a:r>
            <a:endParaRPr lang="en-US" b="1" smtClean="0">
              <a:latin typeface="Times New Roman" pitchFamily="18" charset="0"/>
              <a:cs typeface="Times New Roman" pitchFamily="18" charset="0"/>
            </a:endParaRPr>
          </a:p>
          <a:p>
            <a:pPr marL="971550" lvl="1" indent="-514350" eaLnBrk="1" hangingPunct="1">
              <a:buClr>
                <a:srgbClr val="254061"/>
              </a:buClr>
              <a:buFont typeface="Arial" charset="0"/>
              <a:buNone/>
            </a:pPr>
            <a:endParaRPr lang="en-US" sz="1400" b="1" smtClean="0">
              <a:latin typeface="Times New Roman" pitchFamily="18" charset="0"/>
              <a:cs typeface="Times New Roman" pitchFamily="18" charset="0"/>
            </a:endParaRPr>
          </a:p>
          <a:p>
            <a:pPr marL="971550" lvl="1" indent="-514350" eaLnBrk="1" hangingPunct="1">
              <a:buClr>
                <a:srgbClr val="254061"/>
              </a:buClr>
              <a:buFont typeface="Arial" charset="0"/>
              <a:buChar char="•"/>
            </a:pPr>
            <a:r>
              <a:rPr lang="en-US" sz="2400" smtClean="0">
                <a:latin typeface="Times New Roman" pitchFamily="18" charset="0"/>
                <a:cs typeface="Times New Roman" pitchFamily="18" charset="0"/>
              </a:rPr>
              <a:t>Require approval of B&amp;G Committee</a:t>
            </a:r>
          </a:p>
          <a:p>
            <a:pPr marL="971550" lvl="1" indent="-514350" eaLnBrk="1" hangingPunct="1">
              <a:buClr>
                <a:srgbClr val="254061"/>
              </a:buClr>
              <a:buFont typeface="Arial" charset="0"/>
              <a:buNone/>
            </a:pPr>
            <a:endParaRPr lang="en-US" sz="2400" smtClean="0">
              <a:latin typeface="Times New Roman" pitchFamily="18" charset="0"/>
              <a:cs typeface="Times New Roman" pitchFamily="18" charset="0"/>
            </a:endParaRPr>
          </a:p>
          <a:p>
            <a:pPr marL="971550" lvl="1" indent="-514350" eaLnBrk="1" hangingPunct="1">
              <a:buClr>
                <a:srgbClr val="254061"/>
              </a:buClr>
              <a:buFont typeface="Arial" charset="0"/>
              <a:buNone/>
            </a:pPr>
            <a:endParaRPr lang="en-US" smtClean="0">
              <a:latin typeface="Times New Roman" pitchFamily="18" charset="0"/>
              <a:cs typeface="Times New Roman" pitchFamily="18" charset="0"/>
            </a:endParaRPr>
          </a:p>
          <a:p>
            <a:pPr marL="971550" lvl="1" indent="-514350" eaLnBrk="1" hangingPunct="1">
              <a:buClr>
                <a:srgbClr val="254061"/>
              </a:buClr>
              <a:buFont typeface="Arial" charset="0"/>
              <a:buNone/>
            </a:pPr>
            <a:endParaRPr lang="en-US" sz="2400" smtClean="0">
              <a:latin typeface="Times New Roman" pitchFamily="18" charset="0"/>
              <a:cs typeface="Times New Roman" pitchFamily="18" charset="0"/>
            </a:endParaRPr>
          </a:p>
          <a:p>
            <a:pPr marL="971550" lvl="1" indent="-514350" eaLnBrk="1" hangingPunct="1">
              <a:buClr>
                <a:srgbClr val="254061"/>
              </a:buClr>
              <a:buFont typeface="Arial" charset="0"/>
              <a:buNone/>
            </a:pPr>
            <a:endParaRPr lang="en-US" smtClean="0">
              <a:latin typeface="Times New Roman" pitchFamily="18" charset="0"/>
              <a:cs typeface="Times New Roman" pitchFamily="18" charset="0"/>
            </a:endParaRPr>
          </a:p>
          <a:p>
            <a:pPr marL="971550" lvl="1" indent="-514350" eaLnBrk="1" hangingPunct="1">
              <a:buClr>
                <a:srgbClr val="254061"/>
              </a:buClr>
              <a:buFont typeface="Arial" charset="0"/>
              <a:buNone/>
            </a:pPr>
            <a:endParaRPr lang="en-US" smtClean="0">
              <a:latin typeface="Times New Roman" pitchFamily="18" charset="0"/>
              <a:cs typeface="Times New Roman" pitchFamily="18" charset="0"/>
            </a:endParaRPr>
          </a:p>
        </p:txBody>
      </p:sp>
      <p:graphicFrame>
        <p:nvGraphicFramePr>
          <p:cNvPr id="5" name="Diagram 4"/>
          <p:cNvGraphicFramePr/>
          <p:nvPr/>
        </p:nvGraphicFramePr>
        <p:xfrm>
          <a:off x="2514600" y="1371600"/>
          <a:ext cx="46482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1143000" y="3962400"/>
          <a:ext cx="7086600" cy="91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0964" name="Picture 6" descr="Seal 3 SPOT281.jpg"/>
          <p:cNvPicPr>
            <a:picLocks noChangeAspect="1" noChangeArrowheads="1"/>
          </p:cNvPicPr>
          <p:nvPr/>
        </p:nvPicPr>
        <p:blipFill>
          <a:blip r:embed="rId11"/>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54102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sz="2800" u="sng" dirty="0" smtClean="0">
                <a:solidFill>
                  <a:schemeClr val="tx2">
                    <a:lumMod val="75000"/>
                  </a:schemeClr>
                </a:solidFill>
                <a:latin typeface="Times New Roman" pitchFamily="18" charset="0"/>
                <a:cs typeface="Times New Roman" pitchFamily="18" charset="0"/>
              </a:rPr>
              <a:t>Project Budget Approval, cont’d.</a:t>
            </a:r>
          </a:p>
          <a:p>
            <a:pPr marL="971550" lvl="1" indent="-514350" eaLnBrk="1" fontAlgn="auto" hangingPunct="1">
              <a:spcAft>
                <a:spcPts val="0"/>
              </a:spcAft>
              <a:buClr>
                <a:schemeClr val="accent1">
                  <a:lumMod val="50000"/>
                </a:schemeClr>
              </a:buClr>
              <a:buFont typeface="Arial" pitchFamily="34" charset="0"/>
              <a:buNone/>
              <a:defRPr/>
            </a:pPr>
            <a:endParaRPr lang="en-US" sz="12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sz="1600" dirty="0" smtClean="0">
              <a:latin typeface="Times New Roman" pitchFamily="18" charset="0"/>
              <a:cs typeface="Times New Roman" pitchFamily="18" charset="0"/>
            </a:endParaRPr>
          </a:p>
        </p:txBody>
      </p:sp>
      <p:sp>
        <p:nvSpPr>
          <p:cNvPr id="45059" name="TextBox 4"/>
          <p:cNvSpPr txBox="1">
            <a:spLocks noChangeArrowheads="1"/>
          </p:cNvSpPr>
          <p:nvPr/>
        </p:nvSpPr>
        <p:spPr bwMode="auto">
          <a:xfrm>
            <a:off x="914400" y="1828800"/>
            <a:ext cx="7848600" cy="3663950"/>
          </a:xfrm>
          <a:prstGeom prst="rect">
            <a:avLst/>
          </a:prstGeom>
          <a:noFill/>
          <a:ln w="9525">
            <a:noFill/>
            <a:miter lim="800000"/>
            <a:headEnd/>
            <a:tailEnd/>
          </a:ln>
        </p:spPr>
        <p:txBody>
          <a:bodyPr>
            <a:spAutoFit/>
          </a:bodyPr>
          <a:lstStyle/>
          <a:p>
            <a:pPr algn="ctr"/>
            <a:r>
              <a:rPr lang="en-US" sz="2600" b="1" i="1">
                <a:latin typeface="Times New Roman" pitchFamily="18" charset="0"/>
                <a:cs typeface="Times New Roman" pitchFamily="18" charset="0"/>
              </a:rPr>
              <a:t>Plant Accounting Role/Tasks:</a:t>
            </a:r>
          </a:p>
          <a:p>
            <a:endParaRPr lang="en-US" sz="2600">
              <a:latin typeface="Times New Roman" pitchFamily="18" charset="0"/>
              <a:cs typeface="Times New Roman" pitchFamily="18" charset="0"/>
            </a:endParaRPr>
          </a:p>
          <a:p>
            <a:pPr>
              <a:buFont typeface="Arial" charset="0"/>
              <a:buChar char="•"/>
            </a:pPr>
            <a:r>
              <a:rPr lang="en-US" sz="2600">
                <a:latin typeface="Times New Roman" pitchFamily="18" charset="0"/>
                <a:cs typeface="Times New Roman" pitchFamily="18" charset="0"/>
              </a:rPr>
              <a:t>    Review BOT/VP-CFO budgets for funding, adherence to policies</a:t>
            </a:r>
          </a:p>
          <a:p>
            <a:pPr>
              <a:buFont typeface="Arial" charset="0"/>
              <a:buChar char="•"/>
            </a:pPr>
            <a:endParaRPr lang="en-US" sz="2600">
              <a:latin typeface="Times New Roman" pitchFamily="18" charset="0"/>
              <a:cs typeface="Times New Roman" pitchFamily="18" charset="0"/>
            </a:endParaRPr>
          </a:p>
          <a:p>
            <a:pPr>
              <a:buFont typeface="Arial" charset="0"/>
              <a:buChar char="•"/>
            </a:pPr>
            <a:r>
              <a:rPr lang="en-US" sz="2600">
                <a:latin typeface="Times New Roman" pitchFamily="18" charset="0"/>
                <a:cs typeface="Times New Roman" pitchFamily="18" charset="0"/>
              </a:rPr>
              <a:t>    Review B&amp;G approved action items</a:t>
            </a:r>
          </a:p>
          <a:p>
            <a:pPr>
              <a:buFont typeface="Arial" charset="0"/>
              <a:buChar char="•"/>
            </a:pPr>
            <a:endParaRPr lang="en-US" sz="2600">
              <a:latin typeface="Times New Roman" pitchFamily="18" charset="0"/>
              <a:cs typeface="Times New Roman" pitchFamily="18" charset="0"/>
            </a:endParaRPr>
          </a:p>
          <a:p>
            <a:pPr>
              <a:buFont typeface="Arial" charset="0"/>
              <a:buChar char="•"/>
            </a:pPr>
            <a:r>
              <a:rPr lang="en-US" sz="2600">
                <a:latin typeface="Times New Roman" pitchFamily="18" charset="0"/>
                <a:cs typeface="Times New Roman" pitchFamily="18" charset="0"/>
              </a:rPr>
              <a:t>    Assign project numbers and update FRS/FAMIS as approvals are given</a:t>
            </a:r>
          </a:p>
        </p:txBody>
      </p:sp>
      <p:pic>
        <p:nvPicPr>
          <p:cNvPr id="43011" name="Picture 4"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54102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u="sng" dirty="0" smtClean="0">
                <a:solidFill>
                  <a:schemeClr val="tx2">
                    <a:lumMod val="75000"/>
                  </a:schemeClr>
                </a:solidFill>
                <a:latin typeface="Times New Roman" pitchFamily="18" charset="0"/>
                <a:cs typeface="Times New Roman" pitchFamily="18" charset="0"/>
              </a:rPr>
              <a:t>Setting Up Capital Projects</a:t>
            </a:r>
          </a:p>
          <a:p>
            <a:pPr marL="971550" lvl="1" indent="-514350" eaLnBrk="1" fontAlgn="auto" hangingPunct="1">
              <a:spcAft>
                <a:spcPts val="0"/>
              </a:spcAft>
              <a:buClr>
                <a:schemeClr val="accent1">
                  <a:lumMod val="50000"/>
                </a:schemeClr>
              </a:buClr>
              <a:buFont typeface="Arial" pitchFamily="34" charset="0"/>
              <a:buNone/>
              <a:defRPr/>
            </a:pPr>
            <a:endParaRPr lang="en-US" sz="12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r>
              <a:rPr lang="en-US" sz="2400" dirty="0" smtClean="0">
                <a:latin typeface="Times New Roman" pitchFamily="18" charset="0"/>
                <a:cs typeface="Times New Roman" pitchFamily="18" charset="0"/>
              </a:rPr>
              <a:t>	</a:t>
            </a: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24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sp>
        <p:nvSpPr>
          <p:cNvPr id="5" name="TextBox 4"/>
          <p:cNvSpPr txBox="1"/>
          <p:nvPr/>
        </p:nvSpPr>
        <p:spPr>
          <a:xfrm>
            <a:off x="1600200" y="1219200"/>
            <a:ext cx="7162800" cy="5487988"/>
          </a:xfrm>
          <a:prstGeom prst="rect">
            <a:avLst/>
          </a:prstGeom>
          <a:noFill/>
        </p:spPr>
        <p:txBody>
          <a:bodyPr>
            <a:spAutoFit/>
          </a:bodyPr>
          <a:lstStyle/>
          <a:p>
            <a:pPr algn="ctr"/>
            <a:r>
              <a:rPr lang="en-US" sz="2800" dirty="0">
                <a:latin typeface="Times New Roman" pitchFamily="18" charset="0"/>
                <a:cs typeface="Times New Roman" pitchFamily="18" charset="0"/>
              </a:rPr>
              <a:t>Projects are set up through the following actions:</a:t>
            </a:r>
          </a:p>
          <a:p>
            <a:pPr marL="119063" indent="-119063" algn="ctr"/>
            <a:endParaRPr lang="en-US" sz="2800" dirty="0">
              <a:latin typeface="Times New Roman" pitchFamily="18" charset="0"/>
              <a:cs typeface="Times New Roman" pitchFamily="18" charset="0"/>
            </a:endParaRPr>
          </a:p>
          <a:p>
            <a:pPr marL="119063" indent="-119063">
              <a:buFont typeface="Arial" charset="0"/>
              <a:buChar char="•"/>
            </a:pPr>
            <a:r>
              <a:rPr lang="en-US" sz="2000" dirty="0">
                <a:latin typeface="Times New Roman" pitchFamily="18" charset="0"/>
                <a:cs typeface="Times New Roman" pitchFamily="18" charset="0"/>
              </a:rPr>
              <a:t> BOT approvals of projects  </a:t>
            </a:r>
            <a:r>
              <a:rPr lang="en-US" sz="2000" b="1" dirty="0">
                <a:latin typeface="Times New Roman" pitchFamily="18" charset="0"/>
                <a:cs typeface="Times New Roman" pitchFamily="18" charset="0"/>
              </a:rPr>
              <a:t>≥ $500,000</a:t>
            </a:r>
          </a:p>
          <a:p>
            <a:pPr marL="119063" indent="-119063">
              <a:buFont typeface="Arial" charset="0"/>
              <a:buChar char="•"/>
            </a:pPr>
            <a:endParaRPr lang="en-US" sz="2000" dirty="0">
              <a:latin typeface="Times New Roman" pitchFamily="18" charset="0"/>
              <a:cs typeface="Times New Roman" pitchFamily="18" charset="0"/>
            </a:endParaRPr>
          </a:p>
          <a:p>
            <a:pPr marL="119063" indent="-119063">
              <a:buFont typeface="Arial" charset="0"/>
              <a:buChar char="•"/>
            </a:pPr>
            <a:r>
              <a:rPr lang="en-US" sz="2000" dirty="0">
                <a:latin typeface="Times New Roman" pitchFamily="18" charset="0"/>
                <a:cs typeface="Times New Roman" pitchFamily="18" charset="0"/>
              </a:rPr>
              <a:t> VP-CFO approvals of “named” projects </a:t>
            </a:r>
            <a:r>
              <a:rPr lang="en-US" sz="2000" b="1" dirty="0">
                <a:latin typeface="Times New Roman" pitchFamily="18" charset="0"/>
                <a:cs typeface="Times New Roman" pitchFamily="18" charset="0"/>
              </a:rPr>
              <a:t>&lt; $500,000</a:t>
            </a:r>
          </a:p>
          <a:p>
            <a:pPr marL="119063" indent="-119063">
              <a:buFont typeface="Arial" charset="0"/>
              <a:buChar char="•"/>
            </a:pPr>
            <a:endParaRPr lang="en-US" sz="2000" dirty="0">
              <a:latin typeface="Times New Roman" pitchFamily="18" charset="0"/>
              <a:cs typeface="Times New Roman" pitchFamily="18" charset="0"/>
            </a:endParaRPr>
          </a:p>
          <a:p>
            <a:pPr marL="119063" indent="-119063">
              <a:buFont typeface="Arial" charset="0"/>
              <a:buChar char="•"/>
            </a:pPr>
            <a:r>
              <a:rPr lang="en-US" sz="2000" dirty="0">
                <a:latin typeface="Times New Roman" pitchFamily="18" charset="0"/>
                <a:cs typeface="Times New Roman" pitchFamily="18" charset="0"/>
              </a:rPr>
              <a:t> Deferred Maintenance/Code/ADA/Renovation Lump Sum project list approved at annual BOT meeting</a:t>
            </a:r>
          </a:p>
          <a:p>
            <a:pPr marL="119063" indent="-119063"/>
            <a:endParaRPr lang="en-US" sz="2000" dirty="0">
              <a:latin typeface="Times New Roman" pitchFamily="18" charset="0"/>
              <a:cs typeface="Times New Roman" pitchFamily="18" charset="0"/>
            </a:endParaRPr>
          </a:p>
          <a:p>
            <a:pPr marL="119063" indent="-119063">
              <a:buFont typeface="Arial" charset="0"/>
              <a:buChar char="•"/>
            </a:pPr>
            <a:r>
              <a:rPr lang="en-US" sz="2000" dirty="0">
                <a:latin typeface="Times New Roman" pitchFamily="18" charset="0"/>
                <a:cs typeface="Times New Roman" pitchFamily="18" charset="0"/>
              </a:rPr>
              <a:t> Changes to the DM list by B&amp;G (allocations from reserves)</a:t>
            </a:r>
          </a:p>
          <a:p>
            <a:pPr marL="119063" indent="-119063">
              <a:buFont typeface="Arial" charset="0"/>
              <a:buChar char="•"/>
            </a:pPr>
            <a:endParaRPr lang="en-US" sz="2000" dirty="0">
              <a:latin typeface="Times New Roman" pitchFamily="18" charset="0"/>
              <a:cs typeface="Times New Roman" pitchFamily="18" charset="0"/>
            </a:endParaRPr>
          </a:p>
          <a:p>
            <a:pPr marL="119063" indent="-119063">
              <a:buFont typeface="Arial" charset="0"/>
              <a:buChar char="•"/>
            </a:pPr>
            <a:r>
              <a:rPr lang="en-US" sz="2000" dirty="0">
                <a:latin typeface="Times New Roman" pitchFamily="18" charset="0"/>
                <a:cs typeface="Times New Roman" pitchFamily="18" charset="0"/>
              </a:rPr>
              <a:t> Department/Foundation funded projects </a:t>
            </a:r>
            <a:r>
              <a:rPr lang="en-US" sz="2000" b="1" dirty="0">
                <a:latin typeface="Times New Roman" pitchFamily="18" charset="0"/>
                <a:cs typeface="Times New Roman" pitchFamily="18" charset="0"/>
              </a:rPr>
              <a:t>≥ $50,000 </a:t>
            </a:r>
            <a:r>
              <a:rPr lang="en-US" sz="2000" dirty="0">
                <a:latin typeface="Times New Roman" pitchFamily="18" charset="0"/>
                <a:cs typeface="Times New Roman" pitchFamily="18" charset="0"/>
              </a:rPr>
              <a:t>approved by the B&amp;G</a:t>
            </a:r>
          </a:p>
          <a:p>
            <a:pPr marL="119063" indent="-119063">
              <a:buFont typeface="Arial" charset="0"/>
              <a:buChar char="•"/>
            </a:pPr>
            <a:endParaRPr lang="en-US" sz="2000" dirty="0">
              <a:latin typeface="Times New Roman" pitchFamily="18" charset="0"/>
              <a:cs typeface="Times New Roman" pitchFamily="18" charset="0"/>
            </a:endParaRPr>
          </a:p>
          <a:p>
            <a:pPr marL="119063" indent="-119063">
              <a:buFont typeface="Arial" charset="0"/>
              <a:buChar char="•"/>
            </a:pPr>
            <a:r>
              <a:rPr lang="en-US" sz="2000" dirty="0">
                <a:latin typeface="Times New Roman" pitchFamily="18" charset="0"/>
                <a:cs typeface="Times New Roman" pitchFamily="18" charset="0"/>
              </a:rPr>
              <a:t> Department/Foundation/University Funded projects </a:t>
            </a:r>
            <a:r>
              <a:rPr lang="en-US" sz="2000" b="1" dirty="0">
                <a:latin typeface="Times New Roman" pitchFamily="18" charset="0"/>
                <a:cs typeface="Times New Roman" pitchFamily="18" charset="0"/>
              </a:rPr>
              <a:t>&lt; $50,000 </a:t>
            </a:r>
            <a:r>
              <a:rPr lang="en-US" sz="2000" dirty="0">
                <a:latin typeface="Times New Roman" pitchFamily="18" charset="0"/>
                <a:cs typeface="Times New Roman" pitchFamily="18" charset="0"/>
              </a:rPr>
              <a:t>as requested</a:t>
            </a:r>
          </a:p>
          <a:p>
            <a:pPr>
              <a:buFont typeface="Arial" charset="0"/>
              <a:buChar char="•"/>
            </a:pPr>
            <a:endParaRPr lang="en-US" dirty="0">
              <a:latin typeface="Times New Roman" pitchFamily="18" charset="0"/>
              <a:cs typeface="Times New Roman" pitchFamily="18" charset="0"/>
            </a:endParaRPr>
          </a:p>
        </p:txBody>
      </p:sp>
      <p:pic>
        <p:nvPicPr>
          <p:cNvPr id="45060" name="Picture 5" descr="Seal 3 SPOT281.jpg"/>
          <p:cNvPicPr>
            <a:picLocks noChangeAspect="1" noChangeArrowheads="1"/>
          </p:cNvPicPr>
          <p:nvPr/>
        </p:nvPicPr>
        <p:blipFill>
          <a:blip r:embed="rId3"/>
          <a:srcRect/>
          <a:stretch>
            <a:fillRect/>
          </a:stretch>
        </p:blipFill>
        <p:spPr bwMode="auto">
          <a:xfrm>
            <a:off x="1524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54102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u="sng" dirty="0" smtClean="0">
                <a:solidFill>
                  <a:schemeClr val="tx2">
                    <a:lumMod val="75000"/>
                  </a:schemeClr>
                </a:solidFill>
                <a:latin typeface="Times New Roman" pitchFamily="18" charset="0"/>
                <a:cs typeface="Times New Roman" pitchFamily="18" charset="0"/>
              </a:rPr>
              <a:t>Setting Up Code Projects</a:t>
            </a:r>
          </a:p>
          <a:p>
            <a:pPr marL="971550" lvl="1" indent="-514350" eaLnBrk="1" fontAlgn="auto" hangingPunct="1">
              <a:spcAft>
                <a:spcPts val="0"/>
              </a:spcAft>
              <a:buClr>
                <a:schemeClr val="accent1">
                  <a:lumMod val="50000"/>
                </a:schemeClr>
              </a:buClr>
              <a:buFont typeface="Arial" pitchFamily="34" charset="0"/>
              <a:buNone/>
              <a:defRPr/>
            </a:pPr>
            <a:endParaRPr lang="en-US" sz="12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r>
              <a:rPr lang="en-US" sz="2400" dirty="0" smtClean="0">
                <a:latin typeface="Times New Roman" pitchFamily="18" charset="0"/>
                <a:cs typeface="Times New Roman" pitchFamily="18" charset="0"/>
              </a:rPr>
              <a:t>	</a:t>
            </a: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24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sp>
        <p:nvSpPr>
          <p:cNvPr id="5" name="TextBox 4"/>
          <p:cNvSpPr txBox="1"/>
          <p:nvPr/>
        </p:nvSpPr>
        <p:spPr>
          <a:xfrm>
            <a:off x="457200" y="1219200"/>
            <a:ext cx="8305800" cy="4359275"/>
          </a:xfrm>
          <a:prstGeom prst="rect">
            <a:avLst/>
          </a:prstGeom>
          <a:noFill/>
        </p:spPr>
        <p:txBody>
          <a:bodyPr>
            <a:spAutoFit/>
          </a:bodyPr>
          <a:lstStyle/>
          <a:p>
            <a:pPr marL="914400" algn="ctr"/>
            <a:endParaRPr lang="en-US" sz="2000">
              <a:latin typeface="Times New Roman" pitchFamily="18" charset="0"/>
              <a:cs typeface="Times New Roman" pitchFamily="18" charset="0"/>
            </a:endParaRPr>
          </a:p>
          <a:p>
            <a:pPr marL="914400">
              <a:buFont typeface="Arial" charset="0"/>
              <a:buChar char="•"/>
            </a:pPr>
            <a:r>
              <a:rPr lang="en-US" sz="2000">
                <a:latin typeface="Times New Roman" pitchFamily="18" charset="0"/>
                <a:cs typeface="Times New Roman" pitchFamily="18" charset="0"/>
              </a:rPr>
              <a:t> All requests must go through Brian Gore, Director of Project and Program Management</a:t>
            </a:r>
            <a:endParaRPr lang="en-US" sz="2000" b="1">
              <a:latin typeface="Times New Roman" pitchFamily="18" charset="0"/>
              <a:cs typeface="Times New Roman" pitchFamily="18" charset="0"/>
            </a:endParaRPr>
          </a:p>
          <a:p>
            <a:pPr marL="914400">
              <a:buFont typeface="Arial" charset="0"/>
              <a:buChar char="•"/>
            </a:pPr>
            <a:endParaRPr lang="en-US" sz="2000">
              <a:latin typeface="Times New Roman" pitchFamily="18" charset="0"/>
              <a:cs typeface="Times New Roman" pitchFamily="18" charset="0"/>
            </a:endParaRPr>
          </a:p>
          <a:p>
            <a:pPr marL="914400">
              <a:buFont typeface="Arial" charset="0"/>
              <a:buChar char="•"/>
            </a:pPr>
            <a:endParaRPr lang="en-US" sz="2000">
              <a:latin typeface="Times New Roman" pitchFamily="18" charset="0"/>
              <a:cs typeface="Times New Roman" pitchFamily="18" charset="0"/>
            </a:endParaRPr>
          </a:p>
          <a:p>
            <a:pPr marL="914400">
              <a:buFont typeface="Arial" charset="0"/>
              <a:buChar char="•"/>
            </a:pPr>
            <a:r>
              <a:rPr lang="en-US" sz="2000">
                <a:latin typeface="Times New Roman" pitchFamily="18" charset="0"/>
                <a:cs typeface="Times New Roman" pitchFamily="18" charset="0"/>
              </a:rPr>
              <a:t>  </a:t>
            </a:r>
            <a:r>
              <a:rPr lang="en-US" sz="2000" u="sng">
                <a:latin typeface="Times New Roman" pitchFamily="18" charset="0"/>
                <a:cs typeface="Times New Roman" pitchFamily="18" charset="0"/>
              </a:rPr>
              <a:t>Naming Convention for Code Projects:</a:t>
            </a:r>
            <a:endParaRPr lang="en-US" sz="2000">
              <a:latin typeface="Times New Roman" pitchFamily="18" charset="0"/>
              <a:cs typeface="Times New Roman" pitchFamily="18" charset="0"/>
            </a:endParaRPr>
          </a:p>
          <a:p>
            <a:pPr marL="914400"/>
            <a:r>
              <a:rPr lang="en-US" sz="2000">
                <a:latin typeface="Times New Roman" pitchFamily="18" charset="0"/>
                <a:cs typeface="Times New Roman" pitchFamily="18" charset="0"/>
              </a:rPr>
              <a:t> </a:t>
            </a:r>
          </a:p>
          <a:p>
            <a:pPr marL="914400">
              <a:buFont typeface="Arial" charset="0"/>
              <a:buChar char="•"/>
            </a:pPr>
            <a:r>
              <a:rPr lang="en-US" sz="2000">
                <a:latin typeface="Times New Roman" pitchFamily="18" charset="0"/>
                <a:cs typeface="Times New Roman" pitchFamily="18" charset="0"/>
              </a:rPr>
              <a:t>  STIF-Interest Funded (if original building was built by UConn 2000):    </a:t>
            </a:r>
          </a:p>
          <a:p>
            <a:pPr marL="2398713" lvl="2"/>
            <a:r>
              <a:rPr lang="en-US" sz="2000">
                <a:latin typeface="Times New Roman" pitchFamily="18" charset="0"/>
                <a:cs typeface="Times New Roman" pitchFamily="18" charset="0"/>
              </a:rPr>
              <a:t>UCONN 2000 Code Remediation – (Building Name)</a:t>
            </a:r>
          </a:p>
          <a:p>
            <a:pPr marL="914400">
              <a:buFont typeface="Arial" charset="0"/>
              <a:buChar char="•"/>
            </a:pPr>
            <a:endParaRPr lang="en-US" sz="2000">
              <a:latin typeface="Times New Roman" pitchFamily="18" charset="0"/>
              <a:cs typeface="Times New Roman" pitchFamily="18" charset="0"/>
            </a:endParaRPr>
          </a:p>
          <a:p>
            <a:pPr marL="914400">
              <a:buFont typeface="Arial" charset="0"/>
              <a:buChar char="•"/>
            </a:pPr>
            <a:r>
              <a:rPr lang="en-US" sz="2000">
                <a:latin typeface="Times New Roman" pitchFamily="18" charset="0"/>
                <a:cs typeface="Times New Roman" pitchFamily="18" charset="0"/>
              </a:rPr>
              <a:t>  DM Funded (OSFM/UCFM on non-UConn 2000 built buildings):  </a:t>
            </a:r>
          </a:p>
          <a:p>
            <a:pPr marL="914400">
              <a:buFont typeface="Arial" charset="0"/>
              <a:buChar char="•"/>
            </a:pPr>
            <a:endParaRPr lang="en-US" sz="2000">
              <a:latin typeface="Times New Roman" pitchFamily="18" charset="0"/>
              <a:cs typeface="Times New Roman" pitchFamily="18" charset="0"/>
            </a:endParaRPr>
          </a:p>
          <a:p>
            <a:pPr marL="2398713" lvl="2"/>
            <a:r>
              <a:rPr lang="en-US" sz="2000">
                <a:latin typeface="Times New Roman" pitchFamily="18" charset="0"/>
                <a:cs typeface="Times New Roman" pitchFamily="18" charset="0"/>
              </a:rPr>
              <a:t>OSFM </a:t>
            </a:r>
            <a:r>
              <a:rPr lang="en-US" sz="2000" i="1">
                <a:latin typeface="Times New Roman" pitchFamily="18" charset="0"/>
                <a:cs typeface="Times New Roman" pitchFamily="18" charset="0"/>
              </a:rPr>
              <a:t>or </a:t>
            </a:r>
            <a:r>
              <a:rPr lang="en-US" sz="2000">
                <a:latin typeface="Times New Roman" pitchFamily="18" charset="0"/>
                <a:cs typeface="Times New Roman" pitchFamily="18" charset="0"/>
              </a:rPr>
              <a:t>UCFM Code Remediation – (Building Name)</a:t>
            </a:r>
          </a:p>
        </p:txBody>
      </p:sp>
      <p:pic>
        <p:nvPicPr>
          <p:cNvPr id="47108" name="Picture 5" descr="Seal 3 SPOT281.jpg"/>
          <p:cNvPicPr>
            <a:picLocks noChangeAspect="1" noChangeArrowheads="1"/>
          </p:cNvPicPr>
          <p:nvPr/>
        </p:nvPicPr>
        <p:blipFill>
          <a:blip r:embed="rId3"/>
          <a:srcRect/>
          <a:stretch>
            <a:fillRect/>
          </a:stretch>
        </p:blipFill>
        <p:spPr bwMode="auto">
          <a:xfrm>
            <a:off x="228600" y="54102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54102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sz="2800" u="sng" dirty="0" smtClean="0">
                <a:solidFill>
                  <a:schemeClr val="tx2">
                    <a:lumMod val="75000"/>
                  </a:schemeClr>
                </a:solidFill>
                <a:latin typeface="Times New Roman" pitchFamily="18" charset="0"/>
                <a:cs typeface="Times New Roman" pitchFamily="18" charset="0"/>
              </a:rPr>
              <a:t>Setting Up Capital Projects, cont’d.</a:t>
            </a:r>
            <a:endParaRPr lang="en-US" sz="2800" dirty="0" smtClean="0">
              <a:solidFill>
                <a:schemeClr val="tx2">
                  <a:lumMod val="75000"/>
                </a:schemeClr>
              </a:solidFill>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r>
              <a:rPr lang="en-US" sz="2400" dirty="0" smtClean="0">
                <a:latin typeface="Times New Roman" pitchFamily="18" charset="0"/>
                <a:cs typeface="Times New Roman" pitchFamily="18" charset="0"/>
              </a:rPr>
              <a:t>	</a:t>
            </a: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24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sp>
        <p:nvSpPr>
          <p:cNvPr id="49154" name="TextBox 4"/>
          <p:cNvSpPr txBox="1">
            <a:spLocks noChangeArrowheads="1"/>
          </p:cNvSpPr>
          <p:nvPr/>
        </p:nvSpPr>
        <p:spPr bwMode="auto">
          <a:xfrm>
            <a:off x="1295400" y="1524000"/>
            <a:ext cx="7162800" cy="3979863"/>
          </a:xfrm>
          <a:prstGeom prst="rect">
            <a:avLst/>
          </a:prstGeom>
          <a:noFill/>
          <a:ln w="9525">
            <a:noFill/>
            <a:miter lim="800000"/>
            <a:headEnd/>
            <a:tailEnd/>
          </a:ln>
        </p:spPr>
        <p:txBody>
          <a:bodyPr>
            <a:spAutoFit/>
          </a:bodyPr>
          <a:lstStyle/>
          <a:p>
            <a:pPr algn="ctr"/>
            <a:r>
              <a:rPr lang="en-US" sz="2800" b="1" i="1">
                <a:latin typeface="Times New Roman" pitchFamily="18" charset="0"/>
                <a:cs typeface="Times New Roman" pitchFamily="18" charset="0"/>
              </a:rPr>
              <a:t>Plant Accounting Role/Tasks:</a:t>
            </a:r>
          </a:p>
          <a:p>
            <a:endParaRPr lang="en-US" sz="2800">
              <a:latin typeface="Times New Roman" pitchFamily="18" charset="0"/>
              <a:cs typeface="Times New Roman" pitchFamily="18" charset="0"/>
            </a:endParaRPr>
          </a:p>
          <a:p>
            <a:pPr>
              <a:lnSpc>
                <a:spcPct val="150000"/>
              </a:lnSpc>
              <a:buFont typeface="Arial" charset="0"/>
              <a:buChar char="•"/>
            </a:pPr>
            <a:r>
              <a:rPr lang="en-US" sz="2000">
                <a:latin typeface="Times New Roman" pitchFamily="18" charset="0"/>
                <a:cs typeface="Times New Roman" pitchFamily="18" charset="0"/>
              </a:rPr>
              <a:t>  Assign project numbers</a:t>
            </a:r>
          </a:p>
          <a:p>
            <a:pPr>
              <a:lnSpc>
                <a:spcPct val="150000"/>
              </a:lnSpc>
              <a:buFont typeface="Arial" charset="0"/>
              <a:buChar char="•"/>
            </a:pPr>
            <a:r>
              <a:rPr lang="en-US" sz="2000">
                <a:latin typeface="Times New Roman" pitchFamily="18" charset="0"/>
                <a:cs typeface="Times New Roman" pitchFamily="18" charset="0"/>
              </a:rPr>
              <a:t>  Assign FRS accounts by type of funding</a:t>
            </a:r>
          </a:p>
          <a:p>
            <a:pPr>
              <a:lnSpc>
                <a:spcPct val="150000"/>
              </a:lnSpc>
              <a:buFont typeface="Arial" charset="0"/>
              <a:buChar char="•"/>
            </a:pPr>
            <a:r>
              <a:rPr lang="en-US" sz="2000">
                <a:latin typeface="Times New Roman" pitchFamily="18" charset="0"/>
                <a:cs typeface="Times New Roman" pitchFamily="18" charset="0"/>
              </a:rPr>
              <a:t>  Move funding into projects in FRS</a:t>
            </a:r>
          </a:p>
          <a:p>
            <a:pPr>
              <a:lnSpc>
                <a:spcPct val="150000"/>
              </a:lnSpc>
              <a:buFont typeface="Arial" charset="0"/>
              <a:buChar char="•"/>
            </a:pPr>
            <a:r>
              <a:rPr lang="en-US" sz="2000">
                <a:latin typeface="Times New Roman" pitchFamily="18" charset="0"/>
                <a:cs typeface="Times New Roman" pitchFamily="18" charset="0"/>
              </a:rPr>
              <a:t>  Enter project in FAMIS including description, budget, funding.</a:t>
            </a:r>
          </a:p>
          <a:p>
            <a:pPr>
              <a:lnSpc>
                <a:spcPct val="150000"/>
              </a:lnSpc>
              <a:buFont typeface="Arial" charset="0"/>
              <a:buChar char="•"/>
            </a:pPr>
            <a:r>
              <a:rPr lang="en-US" sz="2000">
                <a:latin typeface="Times New Roman" pitchFamily="18" charset="0"/>
                <a:cs typeface="Times New Roman" pitchFamily="18" charset="0"/>
              </a:rPr>
              <a:t>  Encumber funding if Foundation funded</a:t>
            </a:r>
          </a:p>
          <a:p>
            <a:pPr>
              <a:lnSpc>
                <a:spcPct val="150000"/>
              </a:lnSpc>
              <a:buFont typeface="Arial" charset="0"/>
              <a:buChar char="•"/>
            </a:pPr>
            <a:endParaRPr lang="en-US" sz="600">
              <a:latin typeface="Times New Roman" pitchFamily="18" charset="0"/>
              <a:cs typeface="Times New Roman" pitchFamily="18" charset="0"/>
            </a:endParaRPr>
          </a:p>
          <a:p>
            <a:pPr>
              <a:buFont typeface="Arial" charset="0"/>
              <a:buChar char="•"/>
            </a:pPr>
            <a:r>
              <a:rPr lang="en-US" sz="2000">
                <a:latin typeface="Times New Roman" pitchFamily="18" charset="0"/>
                <a:cs typeface="Times New Roman" pitchFamily="18" charset="0"/>
              </a:rPr>
              <a:t>  Notify appropriate parties of project numbers, descriptions, accounts, amounts via email</a:t>
            </a:r>
          </a:p>
        </p:txBody>
      </p:sp>
      <p:pic>
        <p:nvPicPr>
          <p:cNvPr id="49155" name="Picture 5"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u="sng" dirty="0" smtClean="0">
                <a:solidFill>
                  <a:schemeClr val="tx2">
                    <a:lumMod val="75000"/>
                  </a:schemeClr>
                </a:solidFill>
                <a:latin typeface="Times New Roman" pitchFamily="18" charset="0"/>
                <a:cs typeface="Times New Roman" pitchFamily="18" charset="0"/>
              </a:rPr>
              <a:t>Financial Policies and Procedures for the Capital Project Delivery Process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4294967295"/>
          </p:nvPr>
        </p:nvSpPr>
        <p:spPr>
          <a:xfrm>
            <a:off x="2286000" y="1905000"/>
            <a:ext cx="6858000" cy="4495800"/>
          </a:xfrm>
        </p:spPr>
        <p:txBody>
          <a:bodyPr rtlCol="0">
            <a:normAutofit lnSpcReduction="10000"/>
          </a:bodyPr>
          <a:lstStyle/>
          <a:p>
            <a:pPr eaLnBrk="1" fontAlgn="auto" hangingPunct="1">
              <a:spcAft>
                <a:spcPts val="0"/>
              </a:spcAft>
              <a:buClr>
                <a:schemeClr val="accent1">
                  <a:lumMod val="50000"/>
                </a:schemeClr>
              </a:buClr>
              <a:buFont typeface="Arial" pitchFamily="34" charset="0"/>
              <a:buChar char="•"/>
              <a:defRPr/>
            </a:pPr>
            <a:r>
              <a:rPr lang="en-US" sz="3600" dirty="0" smtClean="0">
                <a:solidFill>
                  <a:schemeClr val="bg1">
                    <a:lumMod val="50000"/>
                  </a:schemeClr>
                </a:solidFill>
                <a:latin typeface="Times New Roman" pitchFamily="18" charset="0"/>
                <a:cs typeface="Times New Roman" pitchFamily="18" charset="0"/>
              </a:rPr>
              <a:t>Project Initiation</a:t>
            </a:r>
          </a:p>
          <a:p>
            <a:pPr eaLnBrk="1" fontAlgn="auto" hangingPunct="1">
              <a:spcAft>
                <a:spcPts val="0"/>
              </a:spcAft>
              <a:buClr>
                <a:schemeClr val="accent1">
                  <a:lumMod val="50000"/>
                </a:schemeClr>
              </a:buClr>
              <a:buFont typeface="Arial" pitchFamily="34" charset="0"/>
              <a:buChar char="•"/>
              <a:defRPr/>
            </a:pPr>
            <a:endParaRPr lang="en-US" sz="2800" dirty="0">
              <a:latin typeface="Times New Roman" pitchFamily="18" charset="0"/>
              <a:cs typeface="Times New Roman" pitchFamily="18" charset="0"/>
            </a:endParaRPr>
          </a:p>
          <a:p>
            <a:pPr eaLnBrk="1" fontAlgn="auto" hangingPunct="1">
              <a:spcAft>
                <a:spcPts val="0"/>
              </a:spcAft>
              <a:buClr>
                <a:schemeClr val="accent1">
                  <a:lumMod val="50000"/>
                </a:schemeClr>
              </a:buClr>
              <a:buFont typeface="Arial" pitchFamily="34" charset="0"/>
              <a:buChar char="•"/>
              <a:defRPr/>
            </a:pPr>
            <a:r>
              <a:rPr lang="en-US" sz="3600" b="1" dirty="0" smtClean="0">
                <a:latin typeface="Times New Roman" pitchFamily="18" charset="0"/>
                <a:cs typeface="Times New Roman" pitchFamily="18" charset="0"/>
              </a:rPr>
              <a:t>Procedures for Design and Construction</a:t>
            </a:r>
          </a:p>
          <a:p>
            <a:pPr eaLnBrk="1" fontAlgn="auto" hangingPunct="1">
              <a:spcAft>
                <a:spcPts val="0"/>
              </a:spcAft>
              <a:buClr>
                <a:schemeClr val="accent1">
                  <a:lumMod val="50000"/>
                </a:schemeClr>
              </a:buClr>
              <a:buFont typeface="Arial" pitchFamily="34" charset="0"/>
              <a:buChar char="•"/>
              <a:defRPr/>
            </a:pPr>
            <a:endParaRPr lang="en-US" sz="2800" dirty="0">
              <a:solidFill>
                <a:schemeClr val="bg1">
                  <a:lumMod val="50000"/>
                </a:schemeClr>
              </a:solidFill>
              <a:latin typeface="Times New Roman" pitchFamily="18" charset="0"/>
              <a:cs typeface="Times New Roman" pitchFamily="18" charset="0"/>
            </a:endParaRPr>
          </a:p>
          <a:p>
            <a:pPr eaLnBrk="1" fontAlgn="auto" hangingPunct="1">
              <a:spcAft>
                <a:spcPts val="0"/>
              </a:spcAft>
              <a:buClr>
                <a:schemeClr val="accent1">
                  <a:lumMod val="50000"/>
                </a:schemeClr>
              </a:buClr>
              <a:buFont typeface="Arial" pitchFamily="34" charset="0"/>
              <a:buChar char="•"/>
              <a:defRPr/>
            </a:pPr>
            <a:r>
              <a:rPr lang="en-US" sz="3600" dirty="0" smtClean="0">
                <a:solidFill>
                  <a:schemeClr val="bg1">
                    <a:lumMod val="50000"/>
                  </a:schemeClr>
                </a:solidFill>
                <a:latin typeface="Times New Roman" pitchFamily="18" charset="0"/>
                <a:cs typeface="Times New Roman" pitchFamily="18" charset="0"/>
              </a:rPr>
              <a:t>Other Accounting Procedures</a:t>
            </a:r>
          </a:p>
          <a:p>
            <a:pPr eaLnBrk="1" fontAlgn="auto" hangingPunct="1">
              <a:spcAft>
                <a:spcPts val="0"/>
              </a:spcAft>
              <a:buClr>
                <a:schemeClr val="accent1">
                  <a:lumMod val="50000"/>
                </a:schemeClr>
              </a:buClr>
              <a:buFont typeface="Arial" pitchFamily="34" charset="0"/>
              <a:buChar char="•"/>
              <a:defRPr/>
            </a:pPr>
            <a:endParaRPr lang="en-US" sz="3600" dirty="0">
              <a:solidFill>
                <a:schemeClr val="bg1">
                  <a:lumMod val="50000"/>
                </a:schemeClr>
              </a:solidFill>
              <a:latin typeface="Times New Roman" pitchFamily="18" charset="0"/>
              <a:cs typeface="Times New Roman" pitchFamily="18" charset="0"/>
            </a:endParaRPr>
          </a:p>
          <a:p>
            <a:pPr eaLnBrk="1" fontAlgn="auto" hangingPunct="1">
              <a:spcAft>
                <a:spcPts val="0"/>
              </a:spcAft>
              <a:buClr>
                <a:schemeClr val="accent1">
                  <a:lumMod val="50000"/>
                </a:schemeClr>
              </a:buClr>
              <a:buFont typeface="Arial" pitchFamily="34" charset="0"/>
              <a:buChar char="•"/>
              <a:defRPr/>
            </a:pPr>
            <a:r>
              <a:rPr lang="en-US" sz="3600" dirty="0" smtClean="0">
                <a:solidFill>
                  <a:schemeClr val="bg1">
                    <a:lumMod val="50000"/>
                  </a:schemeClr>
                </a:solidFill>
                <a:latin typeface="Times New Roman" pitchFamily="18" charset="0"/>
                <a:cs typeface="Times New Roman" pitchFamily="18" charset="0"/>
              </a:rPr>
              <a:t>UCONN 2000 Project Audits</a:t>
            </a:r>
            <a:endParaRPr lang="en-US" sz="3600" dirty="0">
              <a:solidFill>
                <a:schemeClr val="bg1">
                  <a:lumMod val="50000"/>
                </a:schemeClr>
              </a:solidFill>
              <a:latin typeface="Times New Roman" pitchFamily="18" charset="0"/>
              <a:cs typeface="Times New Roman" pitchFamily="18" charset="0"/>
            </a:endParaRPr>
          </a:p>
        </p:txBody>
      </p:sp>
      <p:sp>
        <p:nvSpPr>
          <p:cNvPr id="4" name="Content Placeholder 2"/>
          <p:cNvSpPr txBox="1">
            <a:spLocks/>
          </p:cNvSpPr>
          <p:nvPr/>
        </p:nvSpPr>
        <p:spPr bwMode="auto">
          <a:xfrm>
            <a:off x="1219200" y="457200"/>
            <a:ext cx="6858000" cy="1143000"/>
          </a:xfrm>
          <a:prstGeom prst="rect">
            <a:avLst/>
          </a:prstGeom>
          <a:noFill/>
          <a:ln w="9525">
            <a:noFill/>
            <a:miter lim="800000"/>
            <a:headEnd/>
            <a:tailEnd/>
          </a:ln>
        </p:spPr>
        <p:txBody>
          <a:bodyPr>
            <a:normAutofit/>
          </a:bodyPr>
          <a:lstStyle/>
          <a:p>
            <a:pPr marL="342900" indent="-342900" fontAlgn="auto">
              <a:spcBef>
                <a:spcPct val="20000"/>
              </a:spcBef>
              <a:spcAft>
                <a:spcPts val="0"/>
              </a:spcAft>
              <a:buClr>
                <a:schemeClr val="accent1">
                  <a:lumMod val="50000"/>
                </a:schemeClr>
              </a:buClr>
              <a:defRPr/>
            </a:pPr>
            <a:endParaRPr lang="en-US" sz="3600" dirty="0">
              <a:latin typeface="Times New Roman" pitchFamily="18" charset="0"/>
              <a:cs typeface="Times New Roman" pitchFamily="18" charset="0"/>
            </a:endParaRPr>
          </a:p>
        </p:txBody>
      </p:sp>
      <p:pic>
        <p:nvPicPr>
          <p:cNvPr id="51204" name="Picture 5"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00800" cy="868362"/>
          </a:xfrm>
        </p:spPr>
        <p:txBody>
          <a:bodyPr rtlCol="0">
            <a:normAutofit/>
          </a:bodyPr>
          <a:lstStyle/>
          <a:p>
            <a:pPr eaLnBrk="1" fontAlgn="auto" hangingPunct="1">
              <a:spcAft>
                <a:spcPts val="0"/>
              </a:spcAft>
              <a:defRPr/>
            </a:pPr>
            <a:r>
              <a:rPr lang="en-US" sz="3600" u="sng" dirty="0" smtClean="0">
                <a:solidFill>
                  <a:schemeClr val="tx2">
                    <a:lumMod val="75000"/>
                  </a:schemeClr>
                </a:solidFill>
                <a:latin typeface="Times New Roman" pitchFamily="18" charset="0"/>
                <a:cs typeface="Times New Roman" pitchFamily="18" charset="0"/>
              </a:rPr>
              <a:t>Project Accounting</a:t>
            </a:r>
            <a:endParaRPr lang="en-US" sz="3600" u="sng" dirty="0">
              <a:solidFill>
                <a:schemeClr val="tx2">
                  <a:lumMod val="75000"/>
                </a:schemeClr>
              </a:solidFill>
              <a:latin typeface="Times New Roman" pitchFamily="18" charset="0"/>
              <a:cs typeface="Times New Roman" pitchFamily="18" charset="0"/>
            </a:endParaRPr>
          </a:p>
        </p:txBody>
      </p:sp>
      <p:sp>
        <p:nvSpPr>
          <p:cNvPr id="16386" name="Content Placeholder 2"/>
          <p:cNvSpPr>
            <a:spLocks noGrp="1"/>
          </p:cNvSpPr>
          <p:nvPr>
            <p:ph idx="1"/>
          </p:nvPr>
        </p:nvSpPr>
        <p:spPr>
          <a:xfrm>
            <a:off x="1828800" y="1752600"/>
            <a:ext cx="5486400" cy="4724400"/>
          </a:xfrm>
        </p:spPr>
        <p:txBody>
          <a:bodyPr/>
          <a:lstStyle/>
          <a:p>
            <a:pPr algn="ctr" eaLnBrk="1" hangingPunct="1">
              <a:buFont typeface="Arial" charset="0"/>
              <a:buNone/>
            </a:pPr>
            <a:endParaRPr lang="en-US" sz="1200" smtClean="0">
              <a:latin typeface="Times New Roman" pitchFamily="18" charset="0"/>
              <a:cs typeface="Times New Roman" pitchFamily="18" charset="0"/>
            </a:endParaRPr>
          </a:p>
          <a:p>
            <a:pPr algn="ctr" eaLnBrk="1" hangingPunct="1">
              <a:buFont typeface="Arial" charset="0"/>
              <a:buNone/>
            </a:pPr>
            <a:r>
              <a:rPr lang="en-US" sz="2000" smtClean="0">
                <a:latin typeface="Times New Roman" pitchFamily="18" charset="0"/>
                <a:cs typeface="Times New Roman" pitchFamily="18" charset="0"/>
              </a:rPr>
              <a:t>Kimberley Rourke </a:t>
            </a:r>
          </a:p>
          <a:p>
            <a:pPr algn="ctr" eaLnBrk="1" hangingPunct="1">
              <a:buFont typeface="Arial" charset="0"/>
              <a:buNone/>
            </a:pPr>
            <a:r>
              <a:rPr lang="en-US" sz="2000" smtClean="0">
                <a:latin typeface="Times New Roman" pitchFamily="18" charset="0"/>
                <a:cs typeface="Times New Roman" pitchFamily="18" charset="0"/>
              </a:rPr>
              <a:t>Manager, Project Accounting</a:t>
            </a:r>
          </a:p>
          <a:p>
            <a:pPr algn="ctr" eaLnBrk="1" hangingPunct="1">
              <a:buFont typeface="Arial" charset="0"/>
              <a:buNone/>
            </a:pPr>
            <a:endParaRPr lang="en-US" sz="1200" smtClean="0">
              <a:latin typeface="Times New Roman" pitchFamily="18" charset="0"/>
              <a:cs typeface="Times New Roman" pitchFamily="18" charset="0"/>
            </a:endParaRPr>
          </a:p>
          <a:p>
            <a:pPr algn="ctr" eaLnBrk="1" hangingPunct="1">
              <a:buFont typeface="Arial" charset="0"/>
              <a:buNone/>
            </a:pPr>
            <a:r>
              <a:rPr lang="en-US" sz="2000" smtClean="0">
                <a:latin typeface="Times New Roman" pitchFamily="18" charset="0"/>
                <a:cs typeface="Times New Roman" pitchFamily="18" charset="0"/>
              </a:rPr>
              <a:t>Correen Baker</a:t>
            </a:r>
          </a:p>
          <a:p>
            <a:pPr algn="ctr" eaLnBrk="1" hangingPunct="1">
              <a:buFont typeface="Arial" charset="0"/>
              <a:buNone/>
            </a:pPr>
            <a:r>
              <a:rPr lang="en-US" sz="2000" smtClean="0">
                <a:latin typeface="Times New Roman" pitchFamily="18" charset="0"/>
                <a:cs typeface="Times New Roman" pitchFamily="18" charset="0"/>
              </a:rPr>
              <a:t>Fiscal Manager</a:t>
            </a:r>
          </a:p>
          <a:p>
            <a:pPr algn="ctr" eaLnBrk="1" hangingPunct="1">
              <a:buFont typeface="Arial" charset="0"/>
              <a:buNone/>
            </a:pPr>
            <a:endParaRPr lang="en-US" sz="1200" smtClean="0">
              <a:latin typeface="Times New Roman" pitchFamily="18" charset="0"/>
              <a:cs typeface="Times New Roman" pitchFamily="18" charset="0"/>
            </a:endParaRPr>
          </a:p>
          <a:p>
            <a:pPr algn="ctr" eaLnBrk="1" hangingPunct="1">
              <a:buFont typeface="Arial" charset="0"/>
              <a:buNone/>
            </a:pPr>
            <a:r>
              <a:rPr lang="en-US" sz="2000" smtClean="0">
                <a:latin typeface="Times New Roman" pitchFamily="18" charset="0"/>
                <a:cs typeface="Times New Roman" pitchFamily="18" charset="0"/>
              </a:rPr>
              <a:t>Lynn Chapdelaine</a:t>
            </a:r>
          </a:p>
          <a:p>
            <a:pPr algn="ctr" eaLnBrk="1" hangingPunct="1">
              <a:buFont typeface="Arial" charset="0"/>
              <a:buNone/>
            </a:pPr>
            <a:r>
              <a:rPr lang="en-US" sz="2000" smtClean="0">
                <a:latin typeface="Times New Roman" pitchFamily="18" charset="0"/>
                <a:cs typeface="Times New Roman" pitchFamily="18" charset="0"/>
              </a:rPr>
              <a:t>Accountant</a:t>
            </a:r>
          </a:p>
          <a:p>
            <a:pPr algn="ctr" eaLnBrk="1" hangingPunct="1">
              <a:buFont typeface="Arial" charset="0"/>
              <a:buNone/>
            </a:pPr>
            <a:endParaRPr lang="en-US" sz="1200" smtClean="0">
              <a:latin typeface="Times New Roman" pitchFamily="18" charset="0"/>
              <a:cs typeface="Times New Roman" pitchFamily="18" charset="0"/>
            </a:endParaRPr>
          </a:p>
          <a:p>
            <a:pPr algn="ctr" eaLnBrk="1" hangingPunct="1">
              <a:buFont typeface="Arial" charset="0"/>
              <a:buNone/>
            </a:pPr>
            <a:r>
              <a:rPr lang="en-US" sz="2000" smtClean="0">
                <a:latin typeface="Times New Roman" pitchFamily="18" charset="0"/>
                <a:cs typeface="Times New Roman" pitchFamily="18" charset="0"/>
              </a:rPr>
              <a:t>Tammie Corioso</a:t>
            </a:r>
          </a:p>
          <a:p>
            <a:pPr algn="ctr" eaLnBrk="1" hangingPunct="1">
              <a:buFont typeface="Arial" charset="0"/>
              <a:buNone/>
            </a:pPr>
            <a:r>
              <a:rPr lang="en-US" sz="2000" smtClean="0">
                <a:latin typeface="Times New Roman" pitchFamily="18" charset="0"/>
                <a:cs typeface="Times New Roman" pitchFamily="18" charset="0"/>
              </a:rPr>
              <a:t>Accountant</a:t>
            </a:r>
          </a:p>
        </p:txBody>
      </p:sp>
      <p:pic>
        <p:nvPicPr>
          <p:cNvPr id="16387" name="Picture 4"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54102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sz="2800" u="sng" dirty="0" smtClean="0">
                <a:solidFill>
                  <a:schemeClr val="tx2">
                    <a:lumMod val="75000"/>
                  </a:schemeClr>
                </a:solidFill>
                <a:latin typeface="Times New Roman" pitchFamily="18" charset="0"/>
                <a:cs typeface="Times New Roman" pitchFamily="18" charset="0"/>
              </a:rPr>
              <a:t>Procedures for Design and Construction, cont’d.</a:t>
            </a:r>
          </a:p>
          <a:p>
            <a:pPr algn="ctr" eaLnBrk="1" fontAlgn="auto" hangingPunct="1">
              <a:spcAft>
                <a:spcPts val="0"/>
              </a:spcAft>
              <a:buClr>
                <a:schemeClr val="accent1">
                  <a:lumMod val="50000"/>
                </a:schemeClr>
              </a:buClr>
              <a:buFont typeface="Arial" pitchFamily="34" charset="0"/>
              <a:buNone/>
              <a:defRPr/>
            </a:pPr>
            <a:endParaRPr lang="en-US" sz="12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r>
              <a:rPr lang="en-US" sz="2400" dirty="0" smtClean="0">
                <a:latin typeface="Times New Roman" pitchFamily="18" charset="0"/>
                <a:cs typeface="Times New Roman" pitchFamily="18" charset="0"/>
              </a:rPr>
              <a:t>	</a:t>
            </a: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24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sp>
        <p:nvSpPr>
          <p:cNvPr id="5" name="TextBox 4"/>
          <p:cNvSpPr txBox="1"/>
          <p:nvPr/>
        </p:nvSpPr>
        <p:spPr>
          <a:xfrm>
            <a:off x="533400" y="1676400"/>
            <a:ext cx="8229600" cy="4770438"/>
          </a:xfrm>
          <a:prstGeom prst="rect">
            <a:avLst/>
          </a:prstGeom>
          <a:noFill/>
        </p:spPr>
        <p:txBody>
          <a:bodyPr>
            <a:spAutoFit/>
          </a:bodyPr>
          <a:lstStyle/>
          <a:p>
            <a:pPr algn="ctr" fontAlgn="auto">
              <a:spcBef>
                <a:spcPts val="0"/>
              </a:spcBef>
              <a:spcAft>
                <a:spcPts val="0"/>
              </a:spcAft>
              <a:buClr>
                <a:schemeClr val="accent1">
                  <a:lumMod val="50000"/>
                </a:schemeClr>
              </a:buClr>
              <a:defRPr/>
            </a:pPr>
            <a:r>
              <a:rPr lang="en-US" sz="2800" b="1" dirty="0">
                <a:latin typeface="Times New Roman" pitchFamily="18" charset="0"/>
                <a:cs typeface="Times New Roman" pitchFamily="18" charset="0"/>
              </a:rPr>
              <a:t>Prequalification</a:t>
            </a:r>
          </a:p>
          <a:p>
            <a:pPr algn="ctr" fontAlgn="auto">
              <a:spcBef>
                <a:spcPts val="0"/>
              </a:spcBef>
              <a:spcAft>
                <a:spcPts val="0"/>
              </a:spcAft>
              <a:buClr>
                <a:schemeClr val="accent1">
                  <a:lumMod val="50000"/>
                </a:schemeClr>
              </a:buClr>
              <a:defRPr/>
            </a:pPr>
            <a:endParaRPr lang="en-US" sz="2000" dirty="0">
              <a:latin typeface="Times New Roman" pitchFamily="18" charset="0"/>
              <a:cs typeface="Times New Roman" pitchFamily="18" charset="0"/>
            </a:endParaRPr>
          </a:p>
          <a:p>
            <a:pPr fontAlgn="auto">
              <a:spcBef>
                <a:spcPts val="0"/>
              </a:spcBef>
              <a:spcAft>
                <a:spcPts val="0"/>
              </a:spcAft>
              <a:tabLst>
                <a:tab pos="1035050" algn="l"/>
              </a:tabLst>
              <a:defRPr/>
            </a:pPr>
            <a:r>
              <a:rPr lang="en-US" sz="2000" dirty="0">
                <a:latin typeface="Times New Roman" pitchFamily="18" charset="0"/>
                <a:cs typeface="Times New Roman" pitchFamily="18" charset="0"/>
              </a:rPr>
              <a:t>Purpose:	 To evaluate and select contractors who will be invited to bid on 	 projects</a:t>
            </a:r>
          </a:p>
          <a:p>
            <a:pPr algn="ctr" fontAlgn="auto">
              <a:spcBef>
                <a:spcPts val="0"/>
              </a:spcBef>
              <a:spcAft>
                <a:spcPts val="0"/>
              </a:spcAft>
              <a:defRPr/>
            </a:pPr>
            <a:endParaRPr lang="en-US" sz="2000" b="1" i="1" dirty="0">
              <a:latin typeface="Times New Roman" pitchFamily="18" charset="0"/>
              <a:cs typeface="Times New Roman" pitchFamily="18" charset="0"/>
            </a:endParaRPr>
          </a:p>
          <a:p>
            <a:pPr algn="ctr" fontAlgn="auto">
              <a:spcBef>
                <a:spcPts val="0"/>
              </a:spcBef>
              <a:spcAft>
                <a:spcPts val="0"/>
              </a:spcAft>
              <a:defRPr/>
            </a:pPr>
            <a:r>
              <a:rPr lang="en-US" sz="2400" b="1" i="1" dirty="0">
                <a:latin typeface="Times New Roman" pitchFamily="18" charset="0"/>
                <a:cs typeface="Times New Roman" pitchFamily="18" charset="0"/>
              </a:rPr>
              <a:t>Plant Accounting Role/Tasks:</a:t>
            </a:r>
          </a:p>
          <a:p>
            <a:pPr fontAlgn="auto">
              <a:spcBef>
                <a:spcPts val="0"/>
              </a:spcBef>
              <a:spcAft>
                <a:spcPts val="0"/>
              </a:spcAft>
              <a:buFont typeface="Arial" pitchFamily="34" charset="0"/>
              <a:buChar char="•"/>
              <a:defRPr/>
            </a:pPr>
            <a:endParaRPr lang="en-US" sz="2000" dirty="0">
              <a:latin typeface="Times New Roman" pitchFamily="18" charset="0"/>
              <a:cs typeface="Times New Roman" pitchFamily="18" charset="0"/>
            </a:endParaRPr>
          </a:p>
          <a:p>
            <a:pPr marL="914400" indent="225425"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Assess the financial capability of vendors to complete a project</a:t>
            </a:r>
          </a:p>
          <a:p>
            <a:pPr marL="914400" indent="225425" fontAlgn="auto">
              <a:spcBef>
                <a:spcPts val="0"/>
              </a:spcBef>
              <a:spcAft>
                <a:spcPts val="0"/>
              </a:spcAft>
              <a:buFont typeface="Arial" pitchFamily="34" charset="0"/>
              <a:buChar char="•"/>
              <a:defRPr/>
            </a:pPr>
            <a:endParaRPr lang="en-US" sz="2000" dirty="0">
              <a:latin typeface="Times New Roman" pitchFamily="18" charset="0"/>
              <a:cs typeface="Times New Roman" pitchFamily="18" charset="0"/>
            </a:endParaRPr>
          </a:p>
          <a:p>
            <a:pPr marL="914400" indent="225425"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Accept/Reject based on financial ratios and industry standards</a:t>
            </a:r>
          </a:p>
          <a:p>
            <a:pPr marL="914400" indent="225425" fontAlgn="auto">
              <a:spcBef>
                <a:spcPts val="0"/>
              </a:spcBef>
              <a:spcAft>
                <a:spcPts val="0"/>
              </a:spcAft>
              <a:buFont typeface="Arial" pitchFamily="34" charset="0"/>
              <a:buChar char="•"/>
              <a:defRPr/>
            </a:pPr>
            <a:endParaRPr lang="en-US" sz="2000" dirty="0">
              <a:latin typeface="Times New Roman" pitchFamily="18" charset="0"/>
              <a:cs typeface="Times New Roman" pitchFamily="18" charset="0"/>
            </a:endParaRPr>
          </a:p>
          <a:p>
            <a:pPr marL="914400" indent="225425"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Provide worksheets to evaluation committee</a:t>
            </a:r>
          </a:p>
          <a:p>
            <a:pPr fontAlgn="auto">
              <a:spcBef>
                <a:spcPts val="0"/>
              </a:spcBef>
              <a:spcAft>
                <a:spcPts val="0"/>
              </a:spcAft>
              <a:buFont typeface="Arial" pitchFamily="34" charset="0"/>
              <a:buChar char="•"/>
              <a:defRPr/>
            </a:pPr>
            <a:endParaRPr lang="en-US" sz="2800" b="1" dirty="0">
              <a:latin typeface="Times New Roman" pitchFamily="18" charset="0"/>
              <a:cs typeface="Times New Roman" pitchFamily="18" charset="0"/>
            </a:endParaRPr>
          </a:p>
          <a:p>
            <a:pPr marL="171450" lvl="1" fontAlgn="auto">
              <a:spcBef>
                <a:spcPts val="0"/>
              </a:spcBef>
              <a:spcAft>
                <a:spcPts val="0"/>
              </a:spcAft>
              <a:buClr>
                <a:schemeClr val="accent1">
                  <a:lumMod val="50000"/>
                </a:schemeClr>
              </a:buClr>
              <a:defRPr/>
            </a:pPr>
            <a:endParaRPr lang="en-US" sz="2400" dirty="0">
              <a:latin typeface="Times New Roman" pitchFamily="18" charset="0"/>
              <a:cs typeface="Times New Roman" pitchFamily="18" charset="0"/>
            </a:endParaRPr>
          </a:p>
        </p:txBody>
      </p:sp>
      <p:pic>
        <p:nvPicPr>
          <p:cNvPr id="53251" name="Picture 5"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p:txBody>
          <a:bodyPr/>
          <a:lstStyle/>
          <a:p>
            <a:r>
              <a:rPr lang="en-US" sz="2800" u="sng" smtClean="0">
                <a:solidFill>
                  <a:srgbClr val="17375E"/>
                </a:solidFill>
                <a:latin typeface="Times New Roman" pitchFamily="18" charset="0"/>
                <a:cs typeface="Times New Roman" pitchFamily="18" charset="0"/>
              </a:rPr>
              <a:t>Procedures for Design and Construction</a:t>
            </a:r>
          </a:p>
        </p:txBody>
      </p:sp>
      <p:sp>
        <p:nvSpPr>
          <p:cNvPr id="131075" name="Rectangle 3"/>
          <p:cNvSpPr>
            <a:spLocks noGrp="1"/>
          </p:cNvSpPr>
          <p:nvPr>
            <p:ph type="body" idx="1"/>
          </p:nvPr>
        </p:nvSpPr>
        <p:spPr/>
        <p:txBody>
          <a:bodyPr/>
          <a:lstStyle/>
          <a:p>
            <a:pPr marL="609600" indent="-609600">
              <a:buFont typeface="Arial" charset="0"/>
              <a:buNone/>
            </a:pPr>
            <a:r>
              <a:rPr lang="en-US" sz="2400" b="1" dirty="0" smtClean="0">
                <a:latin typeface="Times New Roman" pitchFamily="18" charset="0"/>
              </a:rPr>
              <a:t>There are two main forms used to initiate a purchase order:</a:t>
            </a:r>
          </a:p>
          <a:p>
            <a:pPr marL="609600" indent="-609600">
              <a:buFont typeface="Arial" charset="0"/>
              <a:buNone/>
            </a:pPr>
            <a:endParaRPr lang="en-US" sz="2400" b="1" dirty="0" smtClean="0">
              <a:latin typeface="Times New Roman" pitchFamily="18" charset="0"/>
            </a:endParaRPr>
          </a:p>
          <a:p>
            <a:pPr marL="609600" indent="-609600">
              <a:buFont typeface="Arial" charset="0"/>
              <a:buAutoNum type="arabicPeriod"/>
            </a:pPr>
            <a:r>
              <a:rPr lang="en-US" sz="2400" dirty="0" smtClean="0">
                <a:latin typeface="Times New Roman" pitchFamily="18" charset="0"/>
              </a:rPr>
              <a:t>Contract Approval Request (CAR)</a:t>
            </a:r>
          </a:p>
          <a:p>
            <a:pPr marL="609600" indent="-609600">
              <a:buFont typeface="Arial" charset="0"/>
              <a:buNone/>
            </a:pPr>
            <a:r>
              <a:rPr lang="en-US" sz="2400" dirty="0" smtClean="0">
                <a:latin typeface="Times New Roman" pitchFamily="18" charset="0"/>
              </a:rPr>
              <a:t>	This form is used for any new contract</a:t>
            </a:r>
          </a:p>
          <a:p>
            <a:pPr marL="609600" indent="-609600">
              <a:buFont typeface="Arial" charset="0"/>
              <a:buAutoNum type="arabicPeriod" startAt="2"/>
            </a:pPr>
            <a:endParaRPr lang="en-US" sz="2400" dirty="0" smtClean="0">
              <a:latin typeface="Times New Roman" pitchFamily="18" charset="0"/>
            </a:endParaRPr>
          </a:p>
          <a:p>
            <a:pPr marL="609600" indent="-609600">
              <a:buFont typeface="Arial" charset="0"/>
              <a:buAutoNum type="arabicPeriod" startAt="2"/>
            </a:pPr>
            <a:r>
              <a:rPr lang="en-US" sz="2400" dirty="0" smtClean="0">
                <a:latin typeface="Times New Roman" pitchFamily="18" charset="0"/>
              </a:rPr>
              <a:t>Approval of Change to Original Contract, Work Plan or Purchase Order Request” </a:t>
            </a:r>
            <a:r>
              <a:rPr lang="en-US" sz="2400" b="1" dirty="0" smtClean="0">
                <a:ln w="11430">
                  <a:solidFill>
                    <a:schemeClr val="tx1"/>
                  </a:solidFill>
                </a:ln>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(GREENSHEET)</a:t>
            </a:r>
            <a:endParaRPr lang="en-US" sz="2400" dirty="0" smtClean="0">
              <a:latin typeface="Times New Roman" pitchFamily="18" charset="0"/>
            </a:endParaRPr>
          </a:p>
          <a:p>
            <a:pPr marL="990600" lvl="1" indent="-533400">
              <a:buFont typeface="Arial" charset="0"/>
              <a:buNone/>
            </a:pPr>
            <a:r>
              <a:rPr lang="en-US" sz="2400" dirty="0" smtClean="0">
                <a:latin typeface="Times New Roman" pitchFamily="18" charset="0"/>
              </a:rPr>
              <a:t>-this form is used for all other purchase orders, changes or any other financial commitments</a:t>
            </a:r>
          </a:p>
        </p:txBody>
      </p:sp>
      <p:pic>
        <p:nvPicPr>
          <p:cNvPr id="131076" name="Picture 5"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54102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u="sng" dirty="0" smtClean="0">
                <a:solidFill>
                  <a:schemeClr val="tx2">
                    <a:lumMod val="75000"/>
                  </a:schemeClr>
                </a:solidFill>
                <a:latin typeface="Times New Roman" pitchFamily="18" charset="0"/>
                <a:cs typeface="Times New Roman" pitchFamily="18" charset="0"/>
              </a:rPr>
              <a:t>Procedures for Design and Construction</a:t>
            </a:r>
          </a:p>
          <a:p>
            <a:pPr algn="ctr" eaLnBrk="1" fontAlgn="auto" hangingPunct="1">
              <a:spcAft>
                <a:spcPts val="0"/>
              </a:spcAft>
              <a:buClr>
                <a:schemeClr val="accent1">
                  <a:lumMod val="50000"/>
                </a:schemeClr>
              </a:buClr>
              <a:buFont typeface="Arial" pitchFamily="34" charset="0"/>
              <a:buNone/>
              <a:defRPr/>
            </a:pPr>
            <a:endParaRPr lang="en-US" sz="12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r>
              <a:rPr lang="en-US" sz="2400" dirty="0" smtClean="0">
                <a:latin typeface="Times New Roman" pitchFamily="18" charset="0"/>
                <a:cs typeface="Times New Roman" pitchFamily="18" charset="0"/>
              </a:rPr>
              <a:t>	</a:t>
            </a: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24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sp>
        <p:nvSpPr>
          <p:cNvPr id="5" name="TextBox 4"/>
          <p:cNvSpPr txBox="1"/>
          <p:nvPr/>
        </p:nvSpPr>
        <p:spPr>
          <a:xfrm>
            <a:off x="533400" y="1371600"/>
            <a:ext cx="8229600" cy="4603750"/>
          </a:xfrm>
          <a:prstGeom prst="rect">
            <a:avLst/>
          </a:prstGeom>
          <a:noFill/>
        </p:spPr>
        <p:txBody>
          <a:bodyPr>
            <a:spAutoFit/>
          </a:bodyPr>
          <a:lstStyle/>
          <a:p>
            <a:pPr algn="ctr"/>
            <a:r>
              <a:rPr lang="en-US" sz="2800" b="1" dirty="0">
                <a:latin typeface="Times New Roman" pitchFamily="18" charset="0"/>
                <a:cs typeface="Times New Roman" pitchFamily="18" charset="0"/>
              </a:rPr>
              <a:t>Contract Approval</a:t>
            </a:r>
          </a:p>
          <a:p>
            <a:endParaRPr lang="en-US" sz="2800" dirty="0">
              <a:latin typeface="Times New Roman" pitchFamily="18" charset="0"/>
              <a:cs typeface="Times New Roman" pitchFamily="18" charset="0"/>
            </a:endParaRPr>
          </a:p>
          <a:p>
            <a:pPr>
              <a:tabLst>
                <a:tab pos="1200150" algn="l"/>
              </a:tabLst>
            </a:pPr>
            <a:r>
              <a:rPr lang="en-US" sz="2000" dirty="0">
                <a:latin typeface="Times New Roman" pitchFamily="18" charset="0"/>
                <a:cs typeface="Times New Roman" pitchFamily="18" charset="0"/>
              </a:rPr>
              <a:t>Purpose: </a:t>
            </a:r>
            <a:r>
              <a:rPr lang="en-US" sz="2000" dirty="0" smtClean="0">
                <a:latin typeface="Times New Roman" pitchFamily="18" charset="0"/>
                <a:cs typeface="Times New Roman" pitchFamily="18" charset="0"/>
              </a:rPr>
              <a:t>	To </a:t>
            </a:r>
            <a:r>
              <a:rPr lang="en-US" sz="2000" dirty="0">
                <a:latin typeface="Times New Roman" pitchFamily="18" charset="0"/>
                <a:cs typeface="Times New Roman" pitchFamily="18" charset="0"/>
              </a:rPr>
              <a:t>ensure that all phases of engaging an architect or 		</a:t>
            </a:r>
            <a:r>
              <a:rPr lang="en-US" sz="2000" dirty="0" smtClean="0">
                <a:latin typeface="Times New Roman" pitchFamily="18" charset="0"/>
                <a:cs typeface="Times New Roman" pitchFamily="18" charset="0"/>
              </a:rPr>
              <a:t>construction </a:t>
            </a:r>
            <a:r>
              <a:rPr lang="en-US" sz="2000" dirty="0">
                <a:latin typeface="Times New Roman" pitchFamily="18" charset="0"/>
                <a:cs typeface="Times New Roman" pitchFamily="18" charset="0"/>
              </a:rPr>
              <a:t>contractor are in accordance with University 		</a:t>
            </a:r>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State regulations.</a:t>
            </a:r>
          </a:p>
          <a:p>
            <a:pPr>
              <a:lnSpc>
                <a:spcPct val="150000"/>
              </a:lnSpc>
              <a:buFont typeface="Arial"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Contract </a:t>
            </a:r>
            <a:r>
              <a:rPr lang="en-US" sz="2000" dirty="0">
                <a:latin typeface="Times New Roman" pitchFamily="18" charset="0"/>
                <a:cs typeface="Times New Roman" pitchFamily="18" charset="0"/>
              </a:rPr>
              <a:t>is routed with  </a:t>
            </a:r>
            <a:r>
              <a:rPr lang="en-US" sz="2000" b="1" dirty="0">
                <a:latin typeface="Times New Roman" pitchFamily="18" charset="0"/>
                <a:cs typeface="Times New Roman" pitchFamily="18" charset="0"/>
              </a:rPr>
              <a:t>CAR</a:t>
            </a:r>
            <a:r>
              <a:rPr lang="en-US" sz="2000" dirty="0">
                <a:latin typeface="Times New Roman" pitchFamily="18" charset="0"/>
                <a:cs typeface="Times New Roman" pitchFamily="18" charset="0"/>
              </a:rPr>
              <a:t> – Contract Approval Request</a:t>
            </a:r>
          </a:p>
          <a:p>
            <a:pPr>
              <a:lnSpc>
                <a:spcPct val="150000"/>
              </a:lnSpc>
              <a:buFont typeface="Arial" charset="0"/>
              <a:buChar char="•"/>
            </a:pP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CAR</a:t>
            </a:r>
            <a:r>
              <a:rPr lang="en-US" sz="2000" dirty="0">
                <a:latin typeface="Times New Roman" pitchFamily="18" charset="0"/>
                <a:cs typeface="Times New Roman" pitchFamily="18" charset="0"/>
              </a:rPr>
              <a:t> is signed by:</a:t>
            </a:r>
          </a:p>
          <a:p>
            <a:pPr marL="2171700" lvl="2" indent="628650">
              <a:lnSpc>
                <a:spcPct val="150000"/>
              </a:lnSpc>
              <a:buFont typeface="Arial" charset="0"/>
              <a:buChar char="•"/>
            </a:pPr>
            <a:r>
              <a:rPr lang="en-US" sz="2000" dirty="0">
                <a:latin typeface="Times New Roman" pitchFamily="18" charset="0"/>
                <a:cs typeface="Times New Roman" pitchFamily="18" charset="0"/>
              </a:rPr>
              <a:t>CPCA</a:t>
            </a:r>
          </a:p>
          <a:p>
            <a:pPr marL="2171700" lvl="2" indent="628650">
              <a:lnSpc>
                <a:spcPct val="150000"/>
              </a:lnSpc>
              <a:buFont typeface="Arial" charset="0"/>
              <a:buChar char="•"/>
            </a:pPr>
            <a:r>
              <a:rPr lang="en-US" sz="2000" dirty="0">
                <a:latin typeface="Times New Roman" pitchFamily="18" charset="0"/>
                <a:cs typeface="Times New Roman" pitchFamily="18" charset="0"/>
              </a:rPr>
              <a:t>AES/UCHC CPDC</a:t>
            </a:r>
          </a:p>
          <a:p>
            <a:pPr marL="2171700" lvl="2" indent="628650">
              <a:lnSpc>
                <a:spcPct val="150000"/>
              </a:lnSpc>
              <a:buFont typeface="Arial" charset="0"/>
              <a:buChar char="•"/>
            </a:pPr>
            <a:r>
              <a:rPr lang="en-US" sz="2000" dirty="0">
                <a:latin typeface="Times New Roman" pitchFamily="18" charset="0"/>
                <a:cs typeface="Times New Roman" pitchFamily="18" charset="0"/>
              </a:rPr>
              <a:t>Plant Accounting</a:t>
            </a:r>
          </a:p>
          <a:p>
            <a:pPr marL="2171700" lvl="2" indent="628650">
              <a:lnSpc>
                <a:spcPct val="150000"/>
              </a:lnSpc>
              <a:buFont typeface="Arial" charset="0"/>
              <a:buChar char="•"/>
            </a:pPr>
            <a:r>
              <a:rPr lang="en-US" sz="2000" dirty="0">
                <a:latin typeface="Times New Roman" pitchFamily="18" charset="0"/>
                <a:cs typeface="Times New Roman" pitchFamily="18" charset="0"/>
              </a:rPr>
              <a:t>VP-COO</a:t>
            </a:r>
          </a:p>
        </p:txBody>
      </p:sp>
      <p:pic>
        <p:nvPicPr>
          <p:cNvPr id="57347" name="Picture 5"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Grp="1" noChangeAspect="1" noChangeArrowheads="1"/>
          </p:cNvPicPr>
          <p:nvPr>
            <p:ph idx="1"/>
          </p:nvPr>
        </p:nvPicPr>
        <p:blipFill>
          <a:blip r:embed="rId3"/>
          <a:srcRect/>
          <a:stretch>
            <a:fillRect/>
          </a:stretch>
        </p:blipFill>
        <p:spPr>
          <a:xfrm>
            <a:off x="2133600" y="334963"/>
            <a:ext cx="4724400" cy="6523037"/>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54102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u="sng" dirty="0" smtClean="0">
                <a:solidFill>
                  <a:schemeClr val="tx2">
                    <a:lumMod val="75000"/>
                  </a:schemeClr>
                </a:solidFill>
                <a:latin typeface="Times New Roman" pitchFamily="18" charset="0"/>
                <a:cs typeface="Times New Roman" pitchFamily="18" charset="0"/>
              </a:rPr>
              <a:t>Purchase Orders to Vendors</a:t>
            </a:r>
          </a:p>
          <a:p>
            <a:pPr algn="ctr" eaLnBrk="1" fontAlgn="auto" hangingPunct="1">
              <a:spcAft>
                <a:spcPts val="0"/>
              </a:spcAft>
              <a:buClr>
                <a:schemeClr val="accent1">
                  <a:lumMod val="50000"/>
                </a:schemeClr>
              </a:buClr>
              <a:buFont typeface="Arial" pitchFamily="34" charset="0"/>
              <a:buNone/>
              <a:defRPr/>
            </a:pPr>
            <a:endParaRPr lang="en-US" sz="12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r>
              <a:rPr lang="en-US" sz="2000" dirty="0" smtClean="0">
                <a:latin typeface="Times New Roman" pitchFamily="18" charset="0"/>
                <a:cs typeface="Times New Roman" pitchFamily="18" charset="0"/>
              </a:rPr>
              <a:t>Purpose:	To establish a commitment or encumbrance against an approved 	project.</a:t>
            </a: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r>
              <a:rPr lang="en-US" sz="2400" dirty="0" smtClean="0">
                <a:latin typeface="Times New Roman" pitchFamily="18" charset="0"/>
                <a:cs typeface="Times New Roman" pitchFamily="18" charset="0"/>
              </a:rPr>
              <a:t>	</a:t>
            </a: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24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sp>
        <p:nvSpPr>
          <p:cNvPr id="5" name="TextBox 4"/>
          <p:cNvSpPr txBox="1"/>
          <p:nvPr/>
        </p:nvSpPr>
        <p:spPr>
          <a:xfrm>
            <a:off x="533400" y="2362200"/>
            <a:ext cx="8229600" cy="5786199"/>
          </a:xfrm>
          <a:prstGeom prst="rect">
            <a:avLst/>
          </a:prstGeom>
          <a:noFill/>
        </p:spPr>
        <p:txBody>
          <a:bodyPr>
            <a:spAutoFit/>
          </a:bodyPr>
          <a:lstStyle/>
          <a:p>
            <a:pPr algn="ctr" fontAlgn="auto">
              <a:spcBef>
                <a:spcPts val="0"/>
              </a:spcBef>
              <a:spcAft>
                <a:spcPts val="0"/>
              </a:spcAft>
              <a:defRPr/>
            </a:pPr>
            <a:r>
              <a:rPr lang="en-US" sz="2400" b="1" dirty="0">
                <a:latin typeface="Times New Roman" pitchFamily="18" charset="0"/>
                <a:cs typeface="Times New Roman" pitchFamily="18" charset="0"/>
              </a:rPr>
              <a:t>“Approval of Change to Original Contract, Work Plan or Purchase Order Request”  </a:t>
            </a:r>
            <a:r>
              <a:rPr lang="en-US" sz="2400" b="1" dirty="0">
                <a:ln w="11430">
                  <a:solidFill>
                    <a:schemeClr val="tx1"/>
                  </a:solidFill>
                </a:ln>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(GREENSHEET)</a:t>
            </a:r>
          </a:p>
          <a:p>
            <a:pPr algn="ctr" fontAlgn="auto">
              <a:spcBef>
                <a:spcPts val="0"/>
              </a:spcBef>
              <a:spcAft>
                <a:spcPts val="0"/>
              </a:spcAft>
              <a:defRPr/>
            </a:pPr>
            <a:endParaRPr lang="en-US" sz="2000" b="1" i="1" dirty="0">
              <a:latin typeface="Times New Roman" pitchFamily="18" charset="0"/>
              <a:cs typeface="Times New Roman" pitchFamily="18" charset="0"/>
            </a:endParaRPr>
          </a:p>
          <a:p>
            <a:pPr marL="742950" fontAlgn="auto">
              <a:lnSpc>
                <a:spcPct val="150000"/>
              </a:lnSpc>
              <a:spcBef>
                <a:spcPts val="0"/>
              </a:spcBef>
              <a:spcAft>
                <a:spcPts val="0"/>
              </a:spcAft>
              <a:buFont typeface="Arial" pitchFamily="34" charset="0"/>
              <a:buChar char="•"/>
              <a:defRPr/>
            </a:pPr>
            <a:r>
              <a:rPr lang="en-US" sz="2000" b="1" dirty="0">
                <a:latin typeface="Times New Roman" pitchFamily="18" charset="0"/>
                <a:cs typeface="Times New Roman" pitchFamily="18" charset="0"/>
              </a:rPr>
              <a:t> </a:t>
            </a:r>
            <a:r>
              <a:rPr lang="en-US" sz="2000" b="1" dirty="0">
                <a:ln w="11430">
                  <a:solidFill>
                    <a:schemeClr val="tx1"/>
                  </a:solidFill>
                </a:ln>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GREENSHEET</a:t>
            </a:r>
            <a:r>
              <a:rPr lang="en-US" sz="2000" b="1" dirty="0">
                <a:solidFill>
                  <a:srgbClr val="008000"/>
                </a:solidFill>
                <a:latin typeface="Times New Roman" pitchFamily="18" charset="0"/>
                <a:cs typeface="Times New Roman" pitchFamily="18" charset="0"/>
              </a:rPr>
              <a:t> </a:t>
            </a:r>
            <a:r>
              <a:rPr lang="en-US" sz="2000" dirty="0">
                <a:latin typeface="Times New Roman" pitchFamily="18" charset="0"/>
                <a:cs typeface="Times New Roman" pitchFamily="18" charset="0"/>
              </a:rPr>
              <a:t>is signed by:</a:t>
            </a:r>
          </a:p>
          <a:p>
            <a:pPr marL="2455863" lvl="2" indent="287338" fontAlgn="auto">
              <a:lnSpc>
                <a:spcPct val="150000"/>
              </a:lnSpc>
              <a:spcBef>
                <a:spcPts val="0"/>
              </a:spcBef>
              <a:spcAft>
                <a:spcPts val="0"/>
              </a:spcAft>
              <a:buFont typeface="Arial" pitchFamily="34" charset="0"/>
              <a:buChar char="•"/>
              <a:defRPr/>
            </a:pPr>
            <a:r>
              <a:rPr lang="en-US" sz="2000" dirty="0">
                <a:latin typeface="Times New Roman" pitchFamily="18" charset="0"/>
                <a:cs typeface="Times New Roman" pitchFamily="18" charset="0"/>
              </a:rPr>
              <a:t>AES/UCHC Project Managers</a:t>
            </a:r>
          </a:p>
          <a:p>
            <a:pPr marL="2455863" lvl="2" indent="287338" fontAlgn="auto">
              <a:lnSpc>
                <a:spcPct val="150000"/>
              </a:lnSpc>
              <a:spcBef>
                <a:spcPts val="0"/>
              </a:spcBef>
              <a:spcAft>
                <a:spcPts val="0"/>
              </a:spcAft>
              <a:buFont typeface="Arial" pitchFamily="34" charset="0"/>
              <a:buChar char="•"/>
              <a:defRPr/>
            </a:pPr>
            <a:r>
              <a:rPr lang="en-US" sz="2000" dirty="0">
                <a:latin typeface="Times New Roman" pitchFamily="18" charset="0"/>
                <a:cs typeface="Times New Roman" pitchFamily="18" charset="0"/>
              </a:rPr>
              <a:t>Director</a:t>
            </a:r>
          </a:p>
          <a:p>
            <a:pPr marL="2455863" lvl="2" indent="287338" fontAlgn="auto">
              <a:lnSpc>
                <a:spcPct val="150000"/>
              </a:lnSpc>
              <a:spcBef>
                <a:spcPts val="0"/>
              </a:spcBef>
              <a:spcAft>
                <a:spcPts val="0"/>
              </a:spcAft>
              <a:buFont typeface="Arial" pitchFamily="34" charset="0"/>
              <a:buChar char="•"/>
              <a:defRPr/>
            </a:pPr>
            <a:r>
              <a:rPr lang="en-US" sz="2000" dirty="0" smtClean="0">
                <a:latin typeface="Times New Roman" pitchFamily="18" charset="0"/>
                <a:cs typeface="Times New Roman" pitchFamily="18" charset="0"/>
              </a:rPr>
              <a:t>Plant Accounting</a:t>
            </a:r>
            <a:endParaRPr lang="en-US" sz="2000" dirty="0">
              <a:latin typeface="Times New Roman" pitchFamily="18" charset="0"/>
              <a:cs typeface="Times New Roman" pitchFamily="18" charset="0"/>
            </a:endParaRPr>
          </a:p>
          <a:p>
            <a:pPr marL="2455863" lvl="2" indent="287338" fontAlgn="auto">
              <a:lnSpc>
                <a:spcPct val="150000"/>
              </a:lnSpc>
              <a:spcBef>
                <a:spcPts val="0"/>
              </a:spcBef>
              <a:spcAft>
                <a:spcPts val="0"/>
              </a:spcAft>
              <a:buFont typeface="Arial" pitchFamily="34" charset="0"/>
              <a:buChar char="•"/>
              <a:defRPr/>
            </a:pPr>
            <a:r>
              <a:rPr lang="en-US" sz="2000" dirty="0" smtClean="0">
                <a:latin typeface="Times New Roman" pitchFamily="18" charset="0"/>
                <a:cs typeface="Times New Roman" pitchFamily="18" charset="0"/>
              </a:rPr>
              <a:t>AVP</a:t>
            </a:r>
            <a:endParaRPr lang="en-US" sz="2000" dirty="0">
              <a:latin typeface="Times New Roman" pitchFamily="18" charset="0"/>
              <a:cs typeface="Times New Roman" pitchFamily="18" charset="0"/>
            </a:endParaRPr>
          </a:p>
          <a:p>
            <a:pPr marL="2455863" lvl="2" indent="287338" fontAlgn="auto">
              <a:lnSpc>
                <a:spcPct val="150000"/>
              </a:lnSpc>
              <a:spcBef>
                <a:spcPts val="0"/>
              </a:spcBef>
              <a:spcAft>
                <a:spcPts val="0"/>
              </a:spcAft>
              <a:buFont typeface="Arial" pitchFamily="34" charset="0"/>
              <a:buChar char="•"/>
              <a:defRPr/>
            </a:pPr>
            <a:r>
              <a:rPr lang="en-US" sz="2000" dirty="0">
                <a:latin typeface="Times New Roman" pitchFamily="18" charset="0"/>
                <a:cs typeface="Times New Roman" pitchFamily="18" charset="0"/>
              </a:rPr>
              <a:t>CPCA</a:t>
            </a:r>
          </a:p>
          <a:p>
            <a:pPr marL="2171700" lvl="2" indent="628650" fontAlgn="auto">
              <a:lnSpc>
                <a:spcPct val="150000"/>
              </a:lnSpc>
              <a:spcBef>
                <a:spcPts val="0"/>
              </a:spcBef>
              <a:spcAft>
                <a:spcPts val="0"/>
              </a:spcAft>
              <a:defRPr/>
            </a:pPr>
            <a:endParaRPr lang="en-US" sz="2000" dirty="0">
              <a:latin typeface="Times New Roman" pitchFamily="18" charset="0"/>
              <a:cs typeface="Times New Roman" pitchFamily="18" charset="0"/>
            </a:endParaRPr>
          </a:p>
          <a:p>
            <a:pPr algn="ctr" fontAlgn="auto">
              <a:spcBef>
                <a:spcPts val="0"/>
              </a:spcBef>
              <a:spcAft>
                <a:spcPts val="0"/>
              </a:spcAft>
              <a:defRPr/>
            </a:pPr>
            <a:endParaRPr lang="en-US" sz="2000" b="1" i="1" dirty="0">
              <a:latin typeface="Times New Roman" pitchFamily="18" charset="0"/>
              <a:cs typeface="Times New Roman" pitchFamily="18" charset="0"/>
            </a:endParaRPr>
          </a:p>
          <a:p>
            <a:pPr algn="ctr" fontAlgn="auto">
              <a:spcBef>
                <a:spcPts val="0"/>
              </a:spcBef>
              <a:spcAft>
                <a:spcPts val="0"/>
              </a:spcAft>
              <a:defRPr/>
            </a:pPr>
            <a:endParaRPr lang="en-US" sz="2000" b="1" i="1" dirty="0">
              <a:latin typeface="Times New Roman" pitchFamily="18" charset="0"/>
              <a:cs typeface="Times New Roman" pitchFamily="18" charset="0"/>
            </a:endParaRPr>
          </a:p>
          <a:p>
            <a:pPr fontAlgn="auto">
              <a:spcBef>
                <a:spcPts val="0"/>
              </a:spcBef>
              <a:spcAft>
                <a:spcPts val="0"/>
              </a:spcAft>
              <a:buFont typeface="Arial" pitchFamily="34" charset="0"/>
              <a:buChar char="•"/>
              <a:defRPr/>
            </a:pPr>
            <a:endParaRPr lang="en-US" sz="2800" b="1" dirty="0">
              <a:latin typeface="Times New Roman" pitchFamily="18" charset="0"/>
              <a:cs typeface="Times New Roman" pitchFamily="18" charset="0"/>
            </a:endParaRPr>
          </a:p>
          <a:p>
            <a:pPr marL="171450" lvl="1" fontAlgn="auto">
              <a:spcBef>
                <a:spcPts val="0"/>
              </a:spcBef>
              <a:spcAft>
                <a:spcPts val="0"/>
              </a:spcAft>
              <a:buClr>
                <a:schemeClr val="accent1">
                  <a:lumMod val="50000"/>
                </a:schemeClr>
              </a:buClr>
              <a:defRPr/>
            </a:pPr>
            <a:endParaRPr lang="en-US" sz="2400" dirty="0">
              <a:latin typeface="Times New Roman" pitchFamily="18" charset="0"/>
              <a:cs typeface="Times New Roman" pitchFamily="18" charset="0"/>
            </a:endParaRPr>
          </a:p>
        </p:txBody>
      </p:sp>
      <p:pic>
        <p:nvPicPr>
          <p:cNvPr id="61443" name="Picture 5"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1600200"/>
          </a:xfrm>
        </p:spPr>
        <p:txBody>
          <a:bodyPr rtlCol="0">
            <a:normAutofit/>
          </a:bodyPr>
          <a:lstStyle/>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24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pic>
        <p:nvPicPr>
          <p:cNvPr id="63490" name="Picture 4"/>
          <p:cNvPicPr>
            <a:picLocks noChangeArrowheads="1"/>
          </p:cNvPicPr>
          <p:nvPr/>
        </p:nvPicPr>
        <p:blipFill>
          <a:blip r:embed="rId3"/>
          <a:srcRect/>
          <a:stretch>
            <a:fillRect/>
          </a:stretch>
        </p:blipFill>
        <p:spPr bwMode="auto">
          <a:xfrm>
            <a:off x="2057400" y="0"/>
            <a:ext cx="4800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54102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sz="2800" u="sng" dirty="0" smtClean="0">
                <a:solidFill>
                  <a:schemeClr val="tx2">
                    <a:lumMod val="75000"/>
                  </a:schemeClr>
                </a:solidFill>
                <a:latin typeface="Times New Roman" pitchFamily="18" charset="0"/>
                <a:cs typeface="Times New Roman" pitchFamily="18" charset="0"/>
              </a:rPr>
              <a:t>Purchase Orders to Vendors, Cont’d.</a:t>
            </a:r>
          </a:p>
          <a:p>
            <a:pPr algn="ctr" eaLnBrk="1" fontAlgn="auto" hangingPunct="1">
              <a:spcAft>
                <a:spcPts val="0"/>
              </a:spcAft>
              <a:buClr>
                <a:schemeClr val="accent1">
                  <a:lumMod val="50000"/>
                </a:schemeClr>
              </a:buClr>
              <a:buFont typeface="Arial" pitchFamily="34" charset="0"/>
              <a:buNone/>
              <a:defRPr/>
            </a:pPr>
            <a:endParaRPr lang="en-US" sz="12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14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r>
              <a:rPr lang="en-US" sz="2400" dirty="0" smtClean="0">
                <a:latin typeface="Times New Roman" pitchFamily="18" charset="0"/>
                <a:cs typeface="Times New Roman" pitchFamily="18" charset="0"/>
              </a:rPr>
              <a:t>	</a:t>
            </a: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24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sp>
        <p:nvSpPr>
          <p:cNvPr id="5" name="TextBox 4"/>
          <p:cNvSpPr txBox="1"/>
          <p:nvPr/>
        </p:nvSpPr>
        <p:spPr>
          <a:xfrm>
            <a:off x="533400" y="1219200"/>
            <a:ext cx="8001000" cy="6955750"/>
          </a:xfrm>
          <a:prstGeom prst="rect">
            <a:avLst/>
          </a:prstGeom>
          <a:noFill/>
        </p:spPr>
        <p:txBody>
          <a:bodyPr>
            <a:spAutoFit/>
          </a:bodyPr>
          <a:lstStyle/>
          <a:p>
            <a:pPr algn="ctr" fontAlgn="auto">
              <a:spcBef>
                <a:spcPts val="0"/>
              </a:spcBef>
              <a:spcAft>
                <a:spcPts val="0"/>
              </a:spcAft>
              <a:defRPr/>
            </a:pPr>
            <a:r>
              <a:rPr lang="en-US" sz="2400" b="1" i="1" dirty="0">
                <a:latin typeface="Times New Roman" pitchFamily="18" charset="0"/>
                <a:cs typeface="Times New Roman" pitchFamily="18" charset="0"/>
              </a:rPr>
              <a:t>Plant Accounting Role/Tasks:</a:t>
            </a:r>
          </a:p>
          <a:p>
            <a:pPr marL="1195388" indent="-160338" fontAlgn="auto">
              <a:spcBef>
                <a:spcPts val="0"/>
              </a:spcBef>
              <a:spcAft>
                <a:spcPts val="0"/>
              </a:spcAft>
              <a:defRPr/>
            </a:pPr>
            <a:endParaRPr lang="en-US" sz="2000" dirty="0">
              <a:latin typeface="Times New Roman" pitchFamily="18" charset="0"/>
              <a:cs typeface="Times New Roman" pitchFamily="18" charset="0"/>
            </a:endParaRPr>
          </a:p>
          <a:p>
            <a:pPr marL="1195388" indent="-222250" algn="just"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Verify UCONN2000 funding has been approved and/or non-UCONN2000 funding is in place and that the commitment falls within the contract budget</a:t>
            </a:r>
          </a:p>
          <a:p>
            <a:pPr marL="1195388" indent="-222250" algn="just" fontAlgn="auto">
              <a:spcBef>
                <a:spcPts val="0"/>
              </a:spcBef>
              <a:spcAft>
                <a:spcPts val="0"/>
              </a:spcAft>
              <a:defRPr/>
            </a:pPr>
            <a:r>
              <a:rPr lang="en-US" sz="2000" dirty="0">
                <a:latin typeface="Times New Roman" pitchFamily="18" charset="0"/>
                <a:cs typeface="Times New Roman" pitchFamily="18" charset="0"/>
              </a:rPr>
              <a:t> </a:t>
            </a:r>
          </a:p>
          <a:p>
            <a:pPr marL="1195388" indent="-222250" algn="just"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Evaluate the request against the line item of the project budget, contingency and budget as a whole</a:t>
            </a:r>
          </a:p>
          <a:p>
            <a:pPr marL="1195388" indent="-222250" algn="just" fontAlgn="auto">
              <a:spcBef>
                <a:spcPts val="0"/>
              </a:spcBef>
              <a:spcAft>
                <a:spcPts val="0"/>
              </a:spcAft>
              <a:buFont typeface="Arial" pitchFamily="34" charset="0"/>
              <a:buChar char="•"/>
              <a:defRPr/>
            </a:pPr>
            <a:endParaRPr lang="en-US" sz="2000" dirty="0">
              <a:latin typeface="Times New Roman" pitchFamily="18" charset="0"/>
              <a:cs typeface="Times New Roman" pitchFamily="18" charset="0"/>
            </a:endParaRPr>
          </a:p>
          <a:p>
            <a:pPr marL="1195388" indent="-222250" algn="just" fontAlgn="auto">
              <a:spcBef>
                <a:spcPts val="0"/>
              </a:spcBef>
              <a:spcAft>
                <a:spcPts val="0"/>
              </a:spcAft>
              <a:buFont typeface="Arial" pitchFamily="34" charset="0"/>
              <a:buChar char="•"/>
              <a:defRPr/>
            </a:pPr>
            <a:r>
              <a:rPr lang="en-US" sz="2000" dirty="0" smtClean="0">
                <a:latin typeface="Times New Roman" pitchFamily="18" charset="0"/>
                <a:cs typeface="Times New Roman" pitchFamily="18" charset="0"/>
              </a:rPr>
              <a:t>Work </a:t>
            </a:r>
            <a:r>
              <a:rPr lang="en-US" sz="2000" dirty="0">
                <a:latin typeface="Times New Roman" pitchFamily="18" charset="0"/>
                <a:cs typeface="Times New Roman" pitchFamily="18" charset="0"/>
              </a:rPr>
              <a:t>with </a:t>
            </a:r>
            <a:r>
              <a:rPr lang="en-US" sz="2000" dirty="0" smtClean="0">
                <a:latin typeface="Times New Roman" pitchFamily="18" charset="0"/>
                <a:cs typeface="Times New Roman" pitchFamily="18" charset="0"/>
              </a:rPr>
              <a:t>AES/UCHC CPDC </a:t>
            </a:r>
            <a:r>
              <a:rPr lang="en-US" sz="2000" dirty="0">
                <a:latin typeface="Times New Roman" pitchFamily="18" charset="0"/>
                <a:cs typeface="Times New Roman" pitchFamily="18" charset="0"/>
              </a:rPr>
              <a:t>if there is a budget/funding issue</a:t>
            </a:r>
          </a:p>
          <a:p>
            <a:pPr marL="1195388" indent="-222250" algn="just" fontAlgn="auto">
              <a:spcBef>
                <a:spcPts val="0"/>
              </a:spcBef>
              <a:spcAft>
                <a:spcPts val="0"/>
              </a:spcAft>
              <a:buFont typeface="Arial" pitchFamily="34" charset="0"/>
              <a:buChar char="•"/>
              <a:defRPr/>
            </a:pPr>
            <a:endParaRPr lang="en-US" sz="2000" dirty="0">
              <a:latin typeface="Times New Roman" pitchFamily="18" charset="0"/>
              <a:cs typeface="Times New Roman" pitchFamily="18" charset="0"/>
            </a:endParaRPr>
          </a:p>
          <a:p>
            <a:pPr marL="1195388" indent="-222250" algn="just"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Enter the revised budgets from PM in FAMIS if applicable</a:t>
            </a:r>
          </a:p>
          <a:p>
            <a:pPr marL="1195388" indent="-222250" algn="just" fontAlgn="auto">
              <a:spcBef>
                <a:spcPts val="0"/>
              </a:spcBef>
              <a:spcAft>
                <a:spcPts val="0"/>
              </a:spcAft>
              <a:buFont typeface="Arial" pitchFamily="34" charset="0"/>
              <a:buChar char="•"/>
              <a:defRPr/>
            </a:pPr>
            <a:endParaRPr lang="en-US" sz="2000" dirty="0">
              <a:latin typeface="Times New Roman" pitchFamily="18" charset="0"/>
              <a:cs typeface="Times New Roman" pitchFamily="18" charset="0"/>
            </a:endParaRPr>
          </a:p>
          <a:p>
            <a:pPr marL="1195388" indent="-222250" algn="just"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Enter purchase requisitions or changes into FAMIS</a:t>
            </a:r>
          </a:p>
          <a:p>
            <a:pPr marL="1195388" indent="-222250" algn="just" fontAlgn="auto">
              <a:spcBef>
                <a:spcPts val="0"/>
              </a:spcBef>
              <a:spcAft>
                <a:spcPts val="0"/>
              </a:spcAft>
              <a:defRPr/>
            </a:pPr>
            <a:endParaRPr lang="en-US" sz="2000" dirty="0">
              <a:latin typeface="Times New Roman" pitchFamily="18" charset="0"/>
              <a:cs typeface="Times New Roman" pitchFamily="18" charset="0"/>
            </a:endParaRPr>
          </a:p>
          <a:p>
            <a:pPr marL="1195388" indent="-222250" algn="just"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Enter information into </a:t>
            </a:r>
            <a:r>
              <a:rPr lang="en-US" sz="2000" b="1" dirty="0">
                <a:ln w="11430">
                  <a:solidFill>
                    <a:schemeClr val="tx1"/>
                  </a:solidFill>
                </a:ln>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GREENSHEET</a:t>
            </a:r>
            <a:r>
              <a:rPr lang="en-US" sz="2000" dirty="0">
                <a:latin typeface="Times New Roman" pitchFamily="18" charset="0"/>
                <a:cs typeface="Times New Roman" pitchFamily="18" charset="0"/>
              </a:rPr>
              <a:t> Log</a:t>
            </a:r>
          </a:p>
          <a:p>
            <a:pPr marL="2171700" lvl="2" indent="628650" fontAlgn="auto">
              <a:lnSpc>
                <a:spcPct val="150000"/>
              </a:lnSpc>
              <a:spcBef>
                <a:spcPts val="0"/>
              </a:spcBef>
              <a:spcAft>
                <a:spcPts val="0"/>
              </a:spcAft>
              <a:defRPr/>
            </a:pPr>
            <a:endParaRPr lang="en-US" sz="2000" dirty="0">
              <a:latin typeface="Times New Roman" pitchFamily="18" charset="0"/>
              <a:cs typeface="Times New Roman" pitchFamily="18" charset="0"/>
            </a:endParaRPr>
          </a:p>
          <a:p>
            <a:pPr algn="ctr" fontAlgn="auto">
              <a:spcBef>
                <a:spcPts val="0"/>
              </a:spcBef>
              <a:spcAft>
                <a:spcPts val="0"/>
              </a:spcAft>
              <a:defRPr/>
            </a:pPr>
            <a:endParaRPr lang="en-US" sz="2000" b="1" i="1" dirty="0">
              <a:latin typeface="Times New Roman" pitchFamily="18" charset="0"/>
              <a:cs typeface="Times New Roman" pitchFamily="18" charset="0"/>
            </a:endParaRPr>
          </a:p>
          <a:p>
            <a:pPr algn="ctr" fontAlgn="auto">
              <a:spcBef>
                <a:spcPts val="0"/>
              </a:spcBef>
              <a:spcAft>
                <a:spcPts val="0"/>
              </a:spcAft>
              <a:defRPr/>
            </a:pPr>
            <a:endParaRPr lang="en-US" sz="2000" b="1" i="1" dirty="0">
              <a:latin typeface="Times New Roman" pitchFamily="18" charset="0"/>
              <a:cs typeface="Times New Roman" pitchFamily="18" charset="0"/>
            </a:endParaRPr>
          </a:p>
          <a:p>
            <a:pPr fontAlgn="auto">
              <a:spcBef>
                <a:spcPts val="0"/>
              </a:spcBef>
              <a:spcAft>
                <a:spcPts val="0"/>
              </a:spcAft>
              <a:buFont typeface="Arial" pitchFamily="34" charset="0"/>
              <a:buChar char="•"/>
              <a:defRPr/>
            </a:pPr>
            <a:endParaRPr lang="en-US" sz="2800" b="1" dirty="0">
              <a:latin typeface="Times New Roman" pitchFamily="18" charset="0"/>
              <a:cs typeface="Times New Roman" pitchFamily="18" charset="0"/>
            </a:endParaRPr>
          </a:p>
          <a:p>
            <a:pPr marL="171450" lvl="1" fontAlgn="auto">
              <a:spcBef>
                <a:spcPts val="0"/>
              </a:spcBef>
              <a:spcAft>
                <a:spcPts val="0"/>
              </a:spcAft>
              <a:buClr>
                <a:schemeClr val="accent1">
                  <a:lumMod val="50000"/>
                </a:schemeClr>
              </a:buClr>
              <a:defRPr/>
            </a:pPr>
            <a:endParaRPr lang="en-US" sz="2400" dirty="0">
              <a:latin typeface="Times New Roman" pitchFamily="18" charset="0"/>
              <a:cs typeface="Times New Roman" pitchFamily="18" charset="0"/>
            </a:endParaRPr>
          </a:p>
        </p:txBody>
      </p:sp>
      <p:pic>
        <p:nvPicPr>
          <p:cNvPr id="65539" name="Picture 5"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54102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u="sng" dirty="0" smtClean="0">
                <a:solidFill>
                  <a:schemeClr val="tx2">
                    <a:lumMod val="75000"/>
                  </a:schemeClr>
                </a:solidFill>
                <a:latin typeface="Times New Roman" pitchFamily="18" charset="0"/>
                <a:cs typeface="Times New Roman" pitchFamily="18" charset="0"/>
              </a:rPr>
              <a:t>Authorizing Use of Internal Vendors</a:t>
            </a:r>
          </a:p>
          <a:p>
            <a:pPr algn="ctr" eaLnBrk="1" fontAlgn="auto" hangingPunct="1">
              <a:spcAft>
                <a:spcPts val="0"/>
              </a:spcAft>
              <a:buClr>
                <a:schemeClr val="accent1">
                  <a:lumMod val="50000"/>
                </a:schemeClr>
              </a:buClr>
              <a:buFont typeface="Arial" pitchFamily="34" charset="0"/>
              <a:buNone/>
              <a:defRPr/>
            </a:pPr>
            <a:endParaRPr lang="en-US" sz="12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14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r>
              <a:rPr lang="en-US" sz="2400" dirty="0" smtClean="0">
                <a:latin typeface="Times New Roman" pitchFamily="18" charset="0"/>
                <a:cs typeface="Times New Roman" pitchFamily="18" charset="0"/>
              </a:rPr>
              <a:t>	</a:t>
            </a: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24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sp>
        <p:nvSpPr>
          <p:cNvPr id="5" name="TextBox 4"/>
          <p:cNvSpPr txBox="1"/>
          <p:nvPr/>
        </p:nvSpPr>
        <p:spPr>
          <a:xfrm>
            <a:off x="533400" y="1143000"/>
            <a:ext cx="8001000" cy="6278642"/>
          </a:xfrm>
          <a:prstGeom prst="rect">
            <a:avLst/>
          </a:prstGeom>
          <a:noFill/>
        </p:spPr>
        <p:txBody>
          <a:bodyPr>
            <a:spAutoFit/>
          </a:bodyPr>
          <a:lstStyle/>
          <a:p>
            <a:pPr marL="461963" lvl="1" indent="-114300" fontAlgn="auto">
              <a:spcBef>
                <a:spcPts val="0"/>
              </a:spcBef>
              <a:spcAft>
                <a:spcPts val="0"/>
              </a:spcAft>
              <a:tabLst>
                <a:tab pos="1544638" algn="l"/>
              </a:tabLst>
              <a:defRPr/>
            </a:pPr>
            <a:r>
              <a:rPr lang="en-US" sz="2000" dirty="0">
                <a:latin typeface="Times New Roman" pitchFamily="18" charset="0"/>
                <a:cs typeface="Times New Roman" pitchFamily="18" charset="0"/>
              </a:rPr>
              <a:t>Purpose:	To establish an approval process for the use of internal 	vendors on capital projects.</a:t>
            </a:r>
            <a:endParaRPr lang="en-US" sz="2400" b="1" i="1" dirty="0">
              <a:latin typeface="Times New Roman" pitchFamily="18" charset="0"/>
              <a:cs typeface="Times New Roman" pitchFamily="18" charset="0"/>
            </a:endParaRPr>
          </a:p>
          <a:p>
            <a:pPr marL="971550" indent="-114300" fontAlgn="auto">
              <a:spcBef>
                <a:spcPts val="0"/>
              </a:spcBef>
              <a:spcAft>
                <a:spcPts val="0"/>
              </a:spcAft>
              <a:defRPr/>
            </a:pPr>
            <a:endParaRPr lang="en-US" sz="1000" b="1" i="1" dirty="0">
              <a:latin typeface="Times New Roman" pitchFamily="18" charset="0"/>
              <a:cs typeface="Times New Roman" pitchFamily="18" charset="0"/>
            </a:endParaRPr>
          </a:p>
          <a:p>
            <a:pPr marL="971550" indent="-114300" fontAlgn="auto">
              <a:spcBef>
                <a:spcPts val="0"/>
              </a:spcBef>
              <a:spcAft>
                <a:spcPts val="0"/>
              </a:spcAft>
              <a:defRPr/>
            </a:pPr>
            <a:r>
              <a:rPr lang="en-US" sz="2400" b="1" i="1" dirty="0">
                <a:latin typeface="Times New Roman" pitchFamily="18" charset="0"/>
                <a:cs typeface="Times New Roman" pitchFamily="18" charset="0"/>
              </a:rPr>
              <a:t>Internal Vendors include:</a:t>
            </a:r>
          </a:p>
          <a:p>
            <a:pPr marL="971550" indent="-114300" fontAlgn="auto">
              <a:spcBef>
                <a:spcPts val="0"/>
              </a:spcBef>
              <a:spcAft>
                <a:spcPts val="0"/>
              </a:spcAft>
              <a:defRPr/>
            </a:pPr>
            <a:endParaRPr lang="en-US" sz="600" b="1" i="1" dirty="0">
              <a:latin typeface="Times New Roman" pitchFamily="18" charset="0"/>
              <a:cs typeface="Times New Roman" pitchFamily="18" charset="0"/>
            </a:endParaRPr>
          </a:p>
          <a:p>
            <a:pPr marL="2292350" indent="-114300"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Facilities Operations</a:t>
            </a:r>
          </a:p>
          <a:p>
            <a:pPr marL="2292350" indent="-114300"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Locksmith</a:t>
            </a:r>
          </a:p>
          <a:p>
            <a:pPr marL="2292350" indent="-114300"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Police/Fire (Public Safety)</a:t>
            </a:r>
          </a:p>
          <a:p>
            <a:pPr marL="2292350" indent="-114300"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Other internal departments</a:t>
            </a:r>
          </a:p>
          <a:p>
            <a:pPr marL="971550" indent="-114300" fontAlgn="auto">
              <a:spcBef>
                <a:spcPts val="0"/>
              </a:spcBef>
              <a:spcAft>
                <a:spcPts val="0"/>
              </a:spcAft>
              <a:defRPr/>
            </a:pPr>
            <a:r>
              <a:rPr lang="en-US" sz="2000" dirty="0">
                <a:latin typeface="Times New Roman" pitchFamily="18" charset="0"/>
                <a:cs typeface="Times New Roman" pitchFamily="18" charset="0"/>
              </a:rPr>
              <a:t> </a:t>
            </a:r>
          </a:p>
          <a:p>
            <a:pPr marL="850900" indent="3175"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Prior approval is required by routing an estimate of the cost of work attached to a </a:t>
            </a:r>
            <a:r>
              <a:rPr lang="en-US" sz="2000" b="1" dirty="0">
                <a:ln w="11430">
                  <a:solidFill>
                    <a:schemeClr val="tx1"/>
                  </a:solidFill>
                </a:ln>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GREENSHEET</a:t>
            </a:r>
            <a:r>
              <a:rPr lang="en-US" sz="2000" dirty="0">
                <a:latin typeface="Times New Roman" pitchFamily="18" charset="0"/>
                <a:cs typeface="Times New Roman" pitchFamily="18" charset="0"/>
              </a:rPr>
              <a:t> checklist</a:t>
            </a:r>
          </a:p>
          <a:p>
            <a:pPr marL="971550" indent="-114300" fontAlgn="auto">
              <a:spcBef>
                <a:spcPts val="0"/>
              </a:spcBef>
              <a:spcAft>
                <a:spcPts val="0"/>
              </a:spcAft>
              <a:defRPr/>
            </a:pPr>
            <a:endParaRPr lang="en-US" sz="2000" dirty="0">
              <a:latin typeface="Times New Roman" pitchFamily="18" charset="0"/>
              <a:cs typeface="Times New Roman" pitchFamily="18" charset="0"/>
            </a:endParaRPr>
          </a:p>
          <a:p>
            <a:pPr marL="971550" indent="-114300"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If the actual charges exceed the original estimate, an additional </a:t>
            </a:r>
            <a:r>
              <a:rPr lang="en-US" sz="2000" b="1" dirty="0">
                <a:ln w="11430">
                  <a:solidFill>
                    <a:schemeClr val="tx1"/>
                  </a:solidFill>
                </a:ln>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GREENSHEET</a:t>
            </a:r>
            <a:r>
              <a:rPr lang="en-US" sz="2000" dirty="0">
                <a:solidFill>
                  <a:srgbClr val="008000"/>
                </a:solidFill>
                <a:latin typeface="Times New Roman" pitchFamily="18" charset="0"/>
                <a:cs typeface="Times New Roman" pitchFamily="18" charset="0"/>
              </a:rPr>
              <a:t> </a:t>
            </a:r>
            <a:r>
              <a:rPr lang="en-US" sz="2000" dirty="0">
                <a:latin typeface="Times New Roman" pitchFamily="18" charset="0"/>
                <a:cs typeface="Times New Roman" pitchFamily="18" charset="0"/>
              </a:rPr>
              <a:t>should be routed to authorize the increase</a:t>
            </a:r>
          </a:p>
          <a:p>
            <a:pPr marL="2171700" lvl="2" indent="628650" fontAlgn="auto">
              <a:lnSpc>
                <a:spcPct val="150000"/>
              </a:lnSpc>
              <a:spcBef>
                <a:spcPts val="0"/>
              </a:spcBef>
              <a:spcAft>
                <a:spcPts val="0"/>
              </a:spcAft>
              <a:defRPr/>
            </a:pPr>
            <a:endParaRPr lang="en-US" sz="2000" dirty="0">
              <a:latin typeface="Times New Roman" pitchFamily="18" charset="0"/>
              <a:cs typeface="Times New Roman" pitchFamily="18" charset="0"/>
            </a:endParaRPr>
          </a:p>
          <a:p>
            <a:pPr algn="ctr" fontAlgn="auto">
              <a:spcBef>
                <a:spcPts val="0"/>
              </a:spcBef>
              <a:spcAft>
                <a:spcPts val="0"/>
              </a:spcAft>
              <a:defRPr/>
            </a:pPr>
            <a:endParaRPr lang="en-US" sz="2000" b="1" i="1" dirty="0">
              <a:latin typeface="Times New Roman" pitchFamily="18" charset="0"/>
              <a:cs typeface="Times New Roman" pitchFamily="18" charset="0"/>
            </a:endParaRPr>
          </a:p>
          <a:p>
            <a:pPr algn="ctr" fontAlgn="auto">
              <a:spcBef>
                <a:spcPts val="0"/>
              </a:spcBef>
              <a:spcAft>
                <a:spcPts val="0"/>
              </a:spcAft>
              <a:defRPr/>
            </a:pPr>
            <a:endParaRPr lang="en-US" sz="2000" b="1" i="1" dirty="0">
              <a:latin typeface="Times New Roman" pitchFamily="18" charset="0"/>
              <a:cs typeface="Times New Roman" pitchFamily="18" charset="0"/>
            </a:endParaRPr>
          </a:p>
          <a:p>
            <a:pPr fontAlgn="auto">
              <a:spcBef>
                <a:spcPts val="0"/>
              </a:spcBef>
              <a:spcAft>
                <a:spcPts val="0"/>
              </a:spcAft>
              <a:buFont typeface="Arial" pitchFamily="34" charset="0"/>
              <a:buChar char="•"/>
              <a:defRPr/>
            </a:pPr>
            <a:endParaRPr lang="en-US" sz="2800" b="1" dirty="0">
              <a:latin typeface="Times New Roman" pitchFamily="18" charset="0"/>
              <a:cs typeface="Times New Roman" pitchFamily="18" charset="0"/>
            </a:endParaRPr>
          </a:p>
          <a:p>
            <a:pPr marL="171450" lvl="1" fontAlgn="auto">
              <a:spcBef>
                <a:spcPts val="0"/>
              </a:spcBef>
              <a:spcAft>
                <a:spcPts val="0"/>
              </a:spcAft>
              <a:buClr>
                <a:schemeClr val="accent1">
                  <a:lumMod val="50000"/>
                </a:schemeClr>
              </a:buClr>
              <a:defRPr/>
            </a:pPr>
            <a:endParaRPr lang="en-US" sz="2400" dirty="0">
              <a:latin typeface="Times New Roman" pitchFamily="18" charset="0"/>
              <a:cs typeface="Times New Roman" pitchFamily="18" charset="0"/>
            </a:endParaRPr>
          </a:p>
        </p:txBody>
      </p:sp>
      <p:pic>
        <p:nvPicPr>
          <p:cNvPr id="67587" name="Picture 5"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54102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sz="2800" u="sng" dirty="0" smtClean="0">
                <a:solidFill>
                  <a:schemeClr val="tx2">
                    <a:lumMod val="75000"/>
                  </a:schemeClr>
                </a:solidFill>
                <a:latin typeface="Times New Roman" pitchFamily="18" charset="0"/>
                <a:cs typeface="Times New Roman" pitchFamily="18" charset="0"/>
              </a:rPr>
              <a:t>Authorizing Use of Internal Vendors, Cont’d.</a:t>
            </a:r>
          </a:p>
          <a:p>
            <a:pPr algn="ctr" eaLnBrk="1" fontAlgn="auto" hangingPunct="1">
              <a:spcAft>
                <a:spcPts val="0"/>
              </a:spcAft>
              <a:buClr>
                <a:schemeClr val="accent1">
                  <a:lumMod val="50000"/>
                </a:schemeClr>
              </a:buClr>
              <a:buFont typeface="Arial" pitchFamily="34" charset="0"/>
              <a:buNone/>
              <a:defRPr/>
            </a:pPr>
            <a:endParaRPr lang="en-US" sz="12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14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r>
              <a:rPr lang="en-US" sz="2400" dirty="0" smtClean="0">
                <a:latin typeface="Times New Roman" pitchFamily="18" charset="0"/>
                <a:cs typeface="Times New Roman" pitchFamily="18" charset="0"/>
              </a:rPr>
              <a:t>	</a:t>
            </a: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24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sp>
        <p:nvSpPr>
          <p:cNvPr id="5" name="TextBox 4"/>
          <p:cNvSpPr txBox="1"/>
          <p:nvPr/>
        </p:nvSpPr>
        <p:spPr>
          <a:xfrm>
            <a:off x="533400" y="1194883"/>
            <a:ext cx="8382000" cy="5032147"/>
          </a:xfrm>
          <a:prstGeom prst="rect">
            <a:avLst/>
          </a:prstGeom>
          <a:noFill/>
        </p:spPr>
        <p:txBody>
          <a:bodyPr>
            <a:spAutoFit/>
          </a:bodyPr>
          <a:lstStyle/>
          <a:p>
            <a:pPr algn="ctr" fontAlgn="auto">
              <a:spcBef>
                <a:spcPts val="0"/>
              </a:spcBef>
              <a:spcAft>
                <a:spcPts val="0"/>
              </a:spcAft>
              <a:defRPr/>
            </a:pPr>
            <a:r>
              <a:rPr lang="en-US" sz="2400" b="1" i="1" dirty="0">
                <a:latin typeface="Times New Roman" pitchFamily="18" charset="0"/>
                <a:cs typeface="Times New Roman" pitchFamily="18" charset="0"/>
              </a:rPr>
              <a:t>Plant Accounting Role/Tasks:</a:t>
            </a:r>
          </a:p>
          <a:p>
            <a:pPr marL="971550" indent="-114300" fontAlgn="auto">
              <a:spcBef>
                <a:spcPts val="0"/>
              </a:spcBef>
              <a:spcAft>
                <a:spcPts val="0"/>
              </a:spcAft>
              <a:defRPr/>
            </a:pPr>
            <a:endParaRPr lang="en-US" sz="1000" dirty="0">
              <a:latin typeface="Times New Roman" pitchFamily="18" charset="0"/>
              <a:cs typeface="Times New Roman" pitchFamily="18" charset="0"/>
            </a:endParaRPr>
          </a:p>
          <a:p>
            <a:pPr marL="1258888" indent="-223838" fontAlgn="auto">
              <a:lnSpc>
                <a:spcPct val="150000"/>
              </a:lnSpc>
              <a:spcBef>
                <a:spcPts val="0"/>
              </a:spcBef>
              <a:spcAft>
                <a:spcPts val="0"/>
              </a:spcAft>
              <a:buFont typeface="Arial" pitchFamily="34" charset="0"/>
              <a:buChar char="•"/>
              <a:defRPr/>
            </a:pPr>
            <a:r>
              <a:rPr lang="en-US" dirty="0">
                <a:latin typeface="Times New Roman" pitchFamily="18" charset="0"/>
                <a:cs typeface="Times New Roman" pitchFamily="18" charset="0"/>
              </a:rPr>
              <a:t>Ensure that funding is in place </a:t>
            </a:r>
          </a:p>
          <a:p>
            <a:pPr marL="1258888" indent="-223838" fontAlgn="auto">
              <a:spcBef>
                <a:spcPts val="0"/>
              </a:spcBef>
              <a:spcAft>
                <a:spcPts val="0"/>
              </a:spcAft>
              <a:buFont typeface="Arial" pitchFamily="34" charset="0"/>
              <a:buChar char="•"/>
              <a:defRPr/>
            </a:pPr>
            <a:r>
              <a:rPr lang="en-US" dirty="0">
                <a:latin typeface="Times New Roman" pitchFamily="18" charset="0"/>
                <a:cs typeface="Times New Roman" pitchFamily="18" charset="0"/>
              </a:rPr>
              <a:t>Evaluate the request against the line item of the project budget, contingency and budget as a whole</a:t>
            </a:r>
          </a:p>
          <a:p>
            <a:pPr marL="1258888" indent="-223838" fontAlgn="auto">
              <a:lnSpc>
                <a:spcPct val="150000"/>
              </a:lnSpc>
              <a:spcBef>
                <a:spcPts val="0"/>
              </a:spcBef>
              <a:spcAft>
                <a:spcPts val="0"/>
              </a:spcAft>
              <a:buFont typeface="Arial" pitchFamily="34" charset="0"/>
              <a:buChar char="•"/>
              <a:defRPr/>
            </a:pPr>
            <a:r>
              <a:rPr lang="en-US" dirty="0" smtClean="0">
                <a:latin typeface="Times New Roman" pitchFamily="18" charset="0"/>
                <a:cs typeface="Times New Roman" pitchFamily="18" charset="0"/>
              </a:rPr>
              <a:t>Work </a:t>
            </a:r>
            <a:r>
              <a:rPr lang="en-US" dirty="0">
                <a:latin typeface="Times New Roman" pitchFamily="18" charset="0"/>
                <a:cs typeface="Times New Roman" pitchFamily="18" charset="0"/>
              </a:rPr>
              <a:t>with </a:t>
            </a:r>
            <a:r>
              <a:rPr lang="en-US" dirty="0" smtClean="0">
                <a:latin typeface="Times New Roman" pitchFamily="18" charset="0"/>
                <a:cs typeface="Times New Roman" pitchFamily="18" charset="0"/>
              </a:rPr>
              <a:t>AES/UCHC CPDC </a:t>
            </a:r>
            <a:r>
              <a:rPr lang="en-US" dirty="0">
                <a:latin typeface="Times New Roman" pitchFamily="18" charset="0"/>
                <a:cs typeface="Times New Roman" pitchFamily="18" charset="0"/>
              </a:rPr>
              <a:t>if there is a budget/funding issue</a:t>
            </a:r>
          </a:p>
          <a:p>
            <a:pPr marL="1258888" indent="-223838" fontAlgn="auto">
              <a:lnSpc>
                <a:spcPct val="150000"/>
              </a:lnSpc>
              <a:spcBef>
                <a:spcPts val="0"/>
              </a:spcBef>
              <a:spcAft>
                <a:spcPts val="0"/>
              </a:spcAft>
              <a:buFont typeface="Arial" pitchFamily="34" charset="0"/>
              <a:buChar char="•"/>
              <a:defRPr/>
            </a:pPr>
            <a:r>
              <a:rPr lang="en-US" dirty="0">
                <a:latin typeface="Times New Roman" pitchFamily="18" charset="0"/>
                <a:cs typeface="Times New Roman" pitchFamily="18" charset="0"/>
              </a:rPr>
              <a:t>Sign the </a:t>
            </a:r>
            <a:r>
              <a:rPr lang="en-US" b="1" dirty="0">
                <a:ln w="11430">
                  <a:solidFill>
                    <a:schemeClr val="tx1"/>
                  </a:solidFill>
                </a:ln>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GREENSHEET</a:t>
            </a:r>
            <a:endParaRPr lang="en-US" dirty="0">
              <a:latin typeface="Times New Roman" pitchFamily="18" charset="0"/>
              <a:cs typeface="Times New Roman" pitchFamily="18" charset="0"/>
            </a:endParaRPr>
          </a:p>
          <a:p>
            <a:pPr marL="1258888" indent="-223838" fontAlgn="auto">
              <a:lnSpc>
                <a:spcPct val="150000"/>
              </a:lnSpc>
              <a:spcBef>
                <a:spcPts val="0"/>
              </a:spcBef>
              <a:spcAft>
                <a:spcPts val="0"/>
              </a:spcAft>
              <a:buFont typeface="Arial" pitchFamily="34" charset="0"/>
              <a:buChar char="•"/>
              <a:defRPr/>
            </a:pPr>
            <a:r>
              <a:rPr lang="en-US" dirty="0" smtClean="0">
                <a:latin typeface="Times New Roman" pitchFamily="18" charset="0"/>
                <a:cs typeface="Times New Roman" pitchFamily="18" charset="0"/>
              </a:rPr>
              <a:t>Enter </a:t>
            </a:r>
            <a:r>
              <a:rPr lang="en-US" dirty="0">
                <a:latin typeface="Times New Roman" pitchFamily="18" charset="0"/>
                <a:cs typeface="Times New Roman" pitchFamily="18" charset="0"/>
              </a:rPr>
              <a:t>the revised budgets from PM in FAMIS, if applicable</a:t>
            </a:r>
          </a:p>
          <a:p>
            <a:pPr marL="1258888" indent="-223838" fontAlgn="auto">
              <a:spcBef>
                <a:spcPts val="0"/>
              </a:spcBef>
              <a:spcAft>
                <a:spcPts val="0"/>
              </a:spcAft>
              <a:buFont typeface="Arial" pitchFamily="34" charset="0"/>
              <a:buChar char="•"/>
              <a:defRPr/>
            </a:pPr>
            <a:r>
              <a:rPr lang="en-US" dirty="0">
                <a:latin typeface="Times New Roman" pitchFamily="18" charset="0"/>
                <a:cs typeface="Times New Roman" pitchFamily="18" charset="0"/>
              </a:rPr>
              <a:t>Create a workorder in FAMIS and enter the estimate amount.  This amount will show up in the allocated column on the budget cost summary screen in FAMIS</a:t>
            </a:r>
          </a:p>
          <a:p>
            <a:pPr marL="1258888" indent="-223838" fontAlgn="auto">
              <a:spcBef>
                <a:spcPts val="0"/>
              </a:spcBef>
              <a:spcAft>
                <a:spcPts val="0"/>
              </a:spcAft>
              <a:buFont typeface="Arial" pitchFamily="34" charset="0"/>
              <a:buChar char="•"/>
              <a:defRPr/>
            </a:pPr>
            <a:endParaRPr lang="en-US" sz="800" dirty="0">
              <a:latin typeface="Times New Roman" pitchFamily="18" charset="0"/>
              <a:cs typeface="Times New Roman" pitchFamily="18" charset="0"/>
            </a:endParaRPr>
          </a:p>
          <a:p>
            <a:pPr marL="1258888" indent="-223838" fontAlgn="auto">
              <a:spcBef>
                <a:spcPts val="0"/>
              </a:spcBef>
              <a:spcAft>
                <a:spcPts val="0"/>
              </a:spcAft>
              <a:buFont typeface="Arial" pitchFamily="34" charset="0"/>
              <a:buChar char="•"/>
              <a:defRPr/>
            </a:pPr>
            <a:r>
              <a:rPr lang="en-US" dirty="0">
                <a:latin typeface="Times New Roman" pitchFamily="18" charset="0"/>
                <a:cs typeface="Times New Roman" pitchFamily="18" charset="0"/>
              </a:rPr>
              <a:t>Facilities Operations </a:t>
            </a:r>
            <a:r>
              <a:rPr lang="en-US" dirty="0" err="1">
                <a:latin typeface="Times New Roman" pitchFamily="18" charset="0"/>
                <a:cs typeface="Times New Roman" pitchFamily="18" charset="0"/>
              </a:rPr>
              <a:t>workorders</a:t>
            </a:r>
            <a:r>
              <a:rPr lang="en-US" dirty="0">
                <a:latin typeface="Times New Roman" pitchFamily="18" charset="0"/>
                <a:cs typeface="Times New Roman" pitchFamily="18" charset="0"/>
              </a:rPr>
              <a:t> are issued by their Workorder Department.  The estimate amount is then entered on the workorder and will then show up as a commitment</a:t>
            </a:r>
          </a:p>
          <a:p>
            <a:pPr marL="1258888" indent="-223838" algn="just" fontAlgn="auto">
              <a:lnSpc>
                <a:spcPct val="150000"/>
              </a:lnSpc>
              <a:spcBef>
                <a:spcPts val="0"/>
              </a:spcBef>
              <a:spcAft>
                <a:spcPts val="0"/>
              </a:spcAft>
              <a:buFont typeface="Arial" pitchFamily="34" charset="0"/>
              <a:buChar char="•"/>
              <a:defRPr/>
            </a:pPr>
            <a:r>
              <a:rPr lang="en-US" dirty="0" smtClean="0">
                <a:latin typeface="Times New Roman" pitchFamily="18" charset="0"/>
                <a:cs typeface="Times New Roman" pitchFamily="18" charset="0"/>
              </a:rPr>
              <a:t>Enter </a:t>
            </a:r>
            <a:r>
              <a:rPr lang="en-US" dirty="0">
                <a:latin typeface="Times New Roman" pitchFamily="18" charset="0"/>
                <a:cs typeface="Times New Roman" pitchFamily="18" charset="0"/>
              </a:rPr>
              <a:t>information into </a:t>
            </a:r>
            <a:r>
              <a:rPr lang="en-US" b="1" dirty="0">
                <a:ln w="11430">
                  <a:solidFill>
                    <a:schemeClr val="tx1"/>
                  </a:solidFill>
                </a:ln>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GREENSHEET</a:t>
            </a:r>
            <a:r>
              <a:rPr lang="en-US" dirty="0">
                <a:latin typeface="Times New Roman" pitchFamily="18" charset="0"/>
                <a:cs typeface="Times New Roman" pitchFamily="18" charset="0"/>
              </a:rPr>
              <a:t> Log </a:t>
            </a:r>
          </a:p>
        </p:txBody>
      </p:sp>
      <p:pic>
        <p:nvPicPr>
          <p:cNvPr id="69635" name="Picture 6"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54102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b="1" u="sng" dirty="0" smtClean="0">
                <a:ln w="11430">
                  <a:solidFill>
                    <a:schemeClr val="tx1"/>
                  </a:solidFill>
                </a:ln>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GREENSHEET</a:t>
            </a:r>
            <a:r>
              <a:rPr lang="en-US" u="sng" dirty="0" smtClean="0">
                <a:solidFill>
                  <a:schemeClr val="tx2">
                    <a:lumMod val="75000"/>
                  </a:schemeClr>
                </a:solidFill>
                <a:latin typeface="Times New Roman" pitchFamily="18" charset="0"/>
                <a:cs typeface="Times New Roman" pitchFamily="18" charset="0"/>
              </a:rPr>
              <a:t> Log</a:t>
            </a:r>
          </a:p>
          <a:p>
            <a:pPr algn="ctr" eaLnBrk="1" fontAlgn="auto" hangingPunct="1">
              <a:spcAft>
                <a:spcPts val="0"/>
              </a:spcAft>
              <a:buClr>
                <a:schemeClr val="accent1">
                  <a:lumMod val="50000"/>
                </a:schemeClr>
              </a:buClr>
              <a:buFont typeface="Arial" pitchFamily="34" charset="0"/>
              <a:buNone/>
              <a:defRPr/>
            </a:pPr>
            <a:endParaRPr lang="en-US" sz="12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14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r>
              <a:rPr lang="en-US" sz="2400" dirty="0" smtClean="0">
                <a:latin typeface="Times New Roman" pitchFamily="18" charset="0"/>
                <a:cs typeface="Times New Roman" pitchFamily="18" charset="0"/>
              </a:rPr>
              <a:t>	</a:t>
            </a: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24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sp>
        <p:nvSpPr>
          <p:cNvPr id="5" name="TextBox 4"/>
          <p:cNvSpPr txBox="1"/>
          <p:nvPr/>
        </p:nvSpPr>
        <p:spPr>
          <a:xfrm>
            <a:off x="381000" y="1524000"/>
            <a:ext cx="8305800" cy="4770537"/>
          </a:xfrm>
          <a:prstGeom prst="rect">
            <a:avLst/>
          </a:prstGeom>
          <a:noFill/>
        </p:spPr>
        <p:txBody>
          <a:bodyPr>
            <a:spAutoFit/>
          </a:bodyPr>
          <a:lstStyle/>
          <a:p>
            <a:pPr marL="339725" indent="-4763" fontAlgn="auto">
              <a:spcBef>
                <a:spcPts val="0"/>
              </a:spcBef>
              <a:spcAft>
                <a:spcPts val="0"/>
              </a:spcAft>
              <a:defRPr/>
            </a:pPr>
            <a:r>
              <a:rPr lang="en-US" sz="2400" dirty="0">
                <a:latin typeface="Times New Roman" pitchFamily="18" charset="0"/>
                <a:cs typeface="Times New Roman" pitchFamily="18" charset="0"/>
              </a:rPr>
              <a:t>Purpose:	Collaboration between AES and PA to establish 		method of keeping track of</a:t>
            </a:r>
            <a:r>
              <a:rPr lang="en-US" sz="2400" b="1" dirty="0">
                <a:solidFill>
                  <a:srgbClr val="008000"/>
                </a:solidFill>
                <a:latin typeface="Times New Roman" pitchFamily="18" charset="0"/>
                <a:cs typeface="Times New Roman" pitchFamily="18" charset="0"/>
              </a:rPr>
              <a:t> </a:t>
            </a:r>
            <a:r>
              <a:rPr lang="en-US" sz="2400" b="1" dirty="0">
                <a:ln w="11430">
                  <a:solidFill>
                    <a:schemeClr val="tx1"/>
                  </a:solidFill>
                </a:ln>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GREENSHEETS</a:t>
            </a:r>
            <a:endParaRPr lang="en-US" sz="2400" dirty="0">
              <a:solidFill>
                <a:srgbClr val="008000"/>
              </a:solidFill>
              <a:latin typeface="Times New Roman" pitchFamily="18" charset="0"/>
              <a:cs typeface="Times New Roman" pitchFamily="18" charset="0"/>
            </a:endParaRPr>
          </a:p>
          <a:p>
            <a:pPr marL="971550" indent="-114300" fontAlgn="auto">
              <a:spcBef>
                <a:spcPts val="0"/>
              </a:spcBef>
              <a:spcAft>
                <a:spcPts val="0"/>
              </a:spcAft>
              <a:defRPr/>
            </a:pPr>
            <a:r>
              <a:rPr lang="en-US" sz="2000" dirty="0">
                <a:latin typeface="Times New Roman" pitchFamily="18" charset="0"/>
                <a:cs typeface="Times New Roman" pitchFamily="18" charset="0"/>
              </a:rPr>
              <a:t> </a:t>
            </a:r>
          </a:p>
          <a:p>
            <a:pPr marL="971550" indent="-114300" fontAlgn="auto">
              <a:spcBef>
                <a:spcPts val="0"/>
              </a:spcBef>
              <a:spcAft>
                <a:spcPts val="0"/>
              </a:spcAft>
              <a:defRPr/>
            </a:pPr>
            <a:endParaRPr lang="en-US" sz="2000" dirty="0">
              <a:latin typeface="Times New Roman" pitchFamily="18" charset="0"/>
              <a:cs typeface="Times New Roman" pitchFamily="18" charset="0"/>
            </a:endParaRPr>
          </a:p>
          <a:p>
            <a:pPr marL="579438" indent="-4763"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Resides on the public drive at AES accessible to PA, AES and CPCA</a:t>
            </a:r>
          </a:p>
          <a:p>
            <a:pPr algn="ctr" fontAlgn="auto">
              <a:spcBef>
                <a:spcPts val="0"/>
              </a:spcBef>
              <a:spcAft>
                <a:spcPts val="0"/>
              </a:spcAft>
              <a:defRPr/>
            </a:pPr>
            <a:endParaRPr lang="en-US" sz="2400" b="1" i="1" dirty="0">
              <a:latin typeface="Times New Roman" pitchFamily="18" charset="0"/>
              <a:cs typeface="Times New Roman" pitchFamily="18" charset="0"/>
            </a:endParaRPr>
          </a:p>
          <a:p>
            <a:pPr algn="ctr" fontAlgn="auto">
              <a:spcBef>
                <a:spcPts val="0"/>
              </a:spcBef>
              <a:spcAft>
                <a:spcPts val="0"/>
              </a:spcAft>
              <a:defRPr/>
            </a:pPr>
            <a:endParaRPr lang="en-US" sz="2400" b="1" i="1" dirty="0">
              <a:latin typeface="Times New Roman" pitchFamily="18" charset="0"/>
              <a:cs typeface="Times New Roman" pitchFamily="18" charset="0"/>
            </a:endParaRPr>
          </a:p>
          <a:p>
            <a:pPr algn="ctr" fontAlgn="auto">
              <a:spcBef>
                <a:spcPts val="0"/>
              </a:spcBef>
              <a:spcAft>
                <a:spcPts val="0"/>
              </a:spcAft>
              <a:defRPr/>
            </a:pPr>
            <a:r>
              <a:rPr lang="en-US" sz="2400" b="1" i="1" dirty="0">
                <a:latin typeface="Times New Roman" pitchFamily="18" charset="0"/>
                <a:cs typeface="Times New Roman" pitchFamily="18" charset="0"/>
              </a:rPr>
              <a:t>Plant Accounting Role/Tasks:</a:t>
            </a:r>
          </a:p>
          <a:p>
            <a:pPr marL="971550" indent="-114300" fontAlgn="auto">
              <a:spcBef>
                <a:spcPts val="0"/>
              </a:spcBef>
              <a:spcAft>
                <a:spcPts val="0"/>
              </a:spcAft>
              <a:defRPr/>
            </a:pPr>
            <a:endParaRPr lang="en-US" sz="2000" dirty="0">
              <a:latin typeface="Times New Roman" pitchFamily="18" charset="0"/>
              <a:cs typeface="Times New Roman" pitchFamily="18" charset="0"/>
            </a:endParaRPr>
          </a:p>
          <a:p>
            <a:pPr marL="2068513" indent="-114300"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Enter </a:t>
            </a:r>
            <a:r>
              <a:rPr lang="en-US" sz="2000" b="1" dirty="0">
                <a:ln w="11430">
                  <a:solidFill>
                    <a:schemeClr val="tx1"/>
                  </a:solidFill>
                </a:ln>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GREENSHEET</a:t>
            </a:r>
            <a:r>
              <a:rPr lang="en-US" sz="2000" dirty="0">
                <a:latin typeface="Times New Roman" pitchFamily="18" charset="0"/>
                <a:cs typeface="Times New Roman" pitchFamily="18" charset="0"/>
              </a:rPr>
              <a:t> into Log</a:t>
            </a:r>
          </a:p>
          <a:p>
            <a:pPr marL="2068513" indent="-114300" fontAlgn="auto">
              <a:spcBef>
                <a:spcPts val="0"/>
              </a:spcBef>
              <a:spcAft>
                <a:spcPts val="0"/>
              </a:spcAft>
              <a:defRPr/>
            </a:pPr>
            <a:r>
              <a:rPr lang="en-US" sz="2000" dirty="0">
                <a:latin typeface="Times New Roman" pitchFamily="18" charset="0"/>
                <a:cs typeface="Times New Roman" pitchFamily="18" charset="0"/>
              </a:rPr>
              <a:t> </a:t>
            </a:r>
          </a:p>
          <a:p>
            <a:pPr marL="2068513" indent="-114300"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Enter date of approval into log</a:t>
            </a:r>
          </a:p>
          <a:p>
            <a:pPr marL="971550" indent="-114300" fontAlgn="auto">
              <a:spcBef>
                <a:spcPts val="0"/>
              </a:spcBef>
              <a:spcAft>
                <a:spcPts val="0"/>
              </a:spcAft>
              <a:defRPr/>
            </a:pPr>
            <a:endParaRPr lang="en-US" sz="2000" dirty="0">
              <a:latin typeface="Times New Roman" pitchFamily="18" charset="0"/>
              <a:cs typeface="Times New Roman" pitchFamily="18" charset="0"/>
            </a:endParaRPr>
          </a:p>
          <a:p>
            <a:pPr marL="171450" lvl="1" fontAlgn="auto">
              <a:spcBef>
                <a:spcPts val="0"/>
              </a:spcBef>
              <a:spcAft>
                <a:spcPts val="0"/>
              </a:spcAft>
              <a:buClr>
                <a:schemeClr val="accent1">
                  <a:lumMod val="50000"/>
                </a:schemeClr>
              </a:buClr>
              <a:defRPr/>
            </a:pPr>
            <a:endParaRPr lang="en-US" sz="2400" dirty="0">
              <a:latin typeface="Times New Roman" pitchFamily="18" charset="0"/>
              <a:cs typeface="Times New Roman" pitchFamily="18" charset="0"/>
            </a:endParaRPr>
          </a:p>
        </p:txBody>
      </p:sp>
      <p:pic>
        <p:nvPicPr>
          <p:cNvPr id="71683" name="Picture 5"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7315200" cy="1143000"/>
          </a:xfrm>
        </p:spPr>
        <p:txBody>
          <a:bodyPr/>
          <a:lstStyle/>
          <a:p>
            <a:pPr eaLnBrk="1" hangingPunct="1">
              <a:defRPr/>
            </a:pP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u="sng" dirty="0" smtClean="0">
                <a:solidFill>
                  <a:schemeClr val="tx2">
                    <a:lumMod val="75000"/>
                  </a:schemeClr>
                </a:solidFill>
                <a:latin typeface="Times New Roman" pitchFamily="18" charset="0"/>
                <a:cs typeface="Times New Roman" pitchFamily="18" charset="0"/>
              </a:rPr>
              <a:t>Financial Policies and Procedures for the Capital Project Delivery Process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4294967295"/>
          </p:nvPr>
        </p:nvSpPr>
        <p:spPr>
          <a:xfrm>
            <a:off x="1752600" y="1905000"/>
            <a:ext cx="6781800" cy="4495800"/>
          </a:xfrm>
        </p:spPr>
        <p:txBody>
          <a:bodyPr rtlCol="0">
            <a:normAutofit lnSpcReduction="10000"/>
          </a:bodyPr>
          <a:lstStyle/>
          <a:p>
            <a:pPr eaLnBrk="1" fontAlgn="auto" hangingPunct="1">
              <a:spcAft>
                <a:spcPts val="0"/>
              </a:spcAft>
              <a:buClr>
                <a:schemeClr val="accent1">
                  <a:lumMod val="50000"/>
                </a:schemeClr>
              </a:buClr>
              <a:buFont typeface="Arial" pitchFamily="34" charset="0"/>
              <a:buChar char="•"/>
              <a:defRPr/>
            </a:pPr>
            <a:r>
              <a:rPr lang="en-US" sz="3600" dirty="0" smtClean="0">
                <a:latin typeface="Times New Roman" pitchFamily="18" charset="0"/>
                <a:cs typeface="Times New Roman" pitchFamily="18" charset="0"/>
              </a:rPr>
              <a:t>Project Initiation</a:t>
            </a:r>
          </a:p>
          <a:p>
            <a:pPr eaLnBrk="1" fontAlgn="auto" hangingPunct="1">
              <a:spcAft>
                <a:spcPts val="0"/>
              </a:spcAft>
              <a:buClr>
                <a:schemeClr val="accent1">
                  <a:lumMod val="50000"/>
                </a:schemeClr>
              </a:buClr>
              <a:buFont typeface="Arial" pitchFamily="34" charset="0"/>
              <a:buChar char="•"/>
              <a:defRPr/>
            </a:pPr>
            <a:endParaRPr lang="en-US" sz="2800" dirty="0">
              <a:latin typeface="Times New Roman" pitchFamily="18" charset="0"/>
              <a:cs typeface="Times New Roman" pitchFamily="18" charset="0"/>
            </a:endParaRPr>
          </a:p>
          <a:p>
            <a:pPr eaLnBrk="1" fontAlgn="auto" hangingPunct="1">
              <a:spcAft>
                <a:spcPts val="0"/>
              </a:spcAft>
              <a:buClr>
                <a:schemeClr val="accent1">
                  <a:lumMod val="50000"/>
                </a:schemeClr>
              </a:buClr>
              <a:buFont typeface="Arial" pitchFamily="34" charset="0"/>
              <a:buChar char="•"/>
              <a:defRPr/>
            </a:pPr>
            <a:r>
              <a:rPr lang="en-US" sz="3600" dirty="0" smtClean="0">
                <a:latin typeface="Times New Roman" pitchFamily="18" charset="0"/>
                <a:cs typeface="Times New Roman" pitchFamily="18" charset="0"/>
              </a:rPr>
              <a:t>Procedures for Design and Construction</a:t>
            </a:r>
          </a:p>
          <a:p>
            <a:pPr eaLnBrk="1" fontAlgn="auto" hangingPunct="1">
              <a:spcAft>
                <a:spcPts val="0"/>
              </a:spcAft>
              <a:buClr>
                <a:schemeClr val="accent1">
                  <a:lumMod val="50000"/>
                </a:schemeClr>
              </a:buClr>
              <a:buFont typeface="Arial" pitchFamily="34" charset="0"/>
              <a:buChar char="•"/>
              <a:defRPr/>
            </a:pPr>
            <a:endParaRPr lang="en-US" sz="2800" dirty="0">
              <a:latin typeface="Times New Roman" pitchFamily="18" charset="0"/>
              <a:cs typeface="Times New Roman" pitchFamily="18" charset="0"/>
            </a:endParaRPr>
          </a:p>
          <a:p>
            <a:pPr eaLnBrk="1" fontAlgn="auto" hangingPunct="1">
              <a:spcAft>
                <a:spcPts val="0"/>
              </a:spcAft>
              <a:buClr>
                <a:schemeClr val="accent1">
                  <a:lumMod val="50000"/>
                </a:schemeClr>
              </a:buClr>
              <a:buFont typeface="Arial" pitchFamily="34" charset="0"/>
              <a:buChar char="•"/>
              <a:defRPr/>
            </a:pPr>
            <a:r>
              <a:rPr lang="en-US" sz="3600" dirty="0" smtClean="0">
                <a:latin typeface="Times New Roman" pitchFamily="18" charset="0"/>
                <a:cs typeface="Times New Roman" pitchFamily="18" charset="0"/>
              </a:rPr>
              <a:t>Other Accounting Procedures</a:t>
            </a:r>
          </a:p>
          <a:p>
            <a:pPr eaLnBrk="1" fontAlgn="auto" hangingPunct="1">
              <a:spcAft>
                <a:spcPts val="0"/>
              </a:spcAft>
              <a:buClr>
                <a:schemeClr val="accent1">
                  <a:lumMod val="50000"/>
                </a:schemeClr>
              </a:buClr>
              <a:buFont typeface="Arial" pitchFamily="34" charset="0"/>
              <a:buChar char="•"/>
              <a:defRPr/>
            </a:pPr>
            <a:endParaRPr lang="en-US" sz="3600" dirty="0">
              <a:latin typeface="Times New Roman" pitchFamily="18" charset="0"/>
              <a:cs typeface="Times New Roman" pitchFamily="18" charset="0"/>
            </a:endParaRPr>
          </a:p>
          <a:p>
            <a:pPr eaLnBrk="1" fontAlgn="auto" hangingPunct="1">
              <a:spcAft>
                <a:spcPts val="0"/>
              </a:spcAft>
              <a:buClr>
                <a:schemeClr val="accent1">
                  <a:lumMod val="50000"/>
                </a:schemeClr>
              </a:buClr>
              <a:buFont typeface="Arial" pitchFamily="34" charset="0"/>
              <a:buChar char="•"/>
              <a:defRPr/>
            </a:pPr>
            <a:r>
              <a:rPr lang="en-US" sz="3600" dirty="0" smtClean="0">
                <a:latin typeface="Times New Roman" pitchFamily="18" charset="0"/>
                <a:cs typeface="Times New Roman" pitchFamily="18" charset="0"/>
              </a:rPr>
              <a:t>UCONN 2000 Project Audits</a:t>
            </a:r>
            <a:endParaRPr lang="en-US" sz="3600" dirty="0">
              <a:latin typeface="Times New Roman" pitchFamily="18" charset="0"/>
              <a:cs typeface="Times New Roman" pitchFamily="18" charset="0"/>
            </a:endParaRPr>
          </a:p>
        </p:txBody>
      </p:sp>
      <p:sp>
        <p:nvSpPr>
          <p:cNvPr id="4" name="Content Placeholder 2"/>
          <p:cNvSpPr txBox="1">
            <a:spLocks/>
          </p:cNvSpPr>
          <p:nvPr/>
        </p:nvSpPr>
        <p:spPr bwMode="auto">
          <a:xfrm>
            <a:off x="1219200" y="457200"/>
            <a:ext cx="6858000" cy="1143000"/>
          </a:xfrm>
          <a:prstGeom prst="rect">
            <a:avLst/>
          </a:prstGeom>
          <a:noFill/>
          <a:ln w="9525">
            <a:noFill/>
            <a:miter lim="800000"/>
            <a:headEnd/>
            <a:tailEnd/>
          </a:ln>
        </p:spPr>
        <p:txBody>
          <a:bodyPr>
            <a:normAutofit/>
          </a:bodyPr>
          <a:lstStyle/>
          <a:p>
            <a:pPr marL="342900" indent="-342900" fontAlgn="auto">
              <a:spcBef>
                <a:spcPct val="20000"/>
              </a:spcBef>
              <a:spcAft>
                <a:spcPts val="0"/>
              </a:spcAft>
              <a:buClr>
                <a:schemeClr val="accent1">
                  <a:lumMod val="50000"/>
                </a:schemeClr>
              </a:buClr>
              <a:defRPr/>
            </a:pPr>
            <a:endParaRPr lang="en-US" sz="3600" dirty="0">
              <a:latin typeface="Times New Roman" pitchFamily="18" charset="0"/>
              <a:cs typeface="Times New Roman" pitchFamily="18" charset="0"/>
            </a:endParaRPr>
          </a:p>
        </p:txBody>
      </p:sp>
      <p:pic>
        <p:nvPicPr>
          <p:cNvPr id="18436" name="Picture 5"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610600" cy="3429000"/>
          </a:xfrm>
        </p:spPr>
        <p:txBody>
          <a:bodyPr rtlCol="0">
            <a:normAutofit fontScale="32500" lnSpcReduction="20000"/>
          </a:bodyPr>
          <a:lstStyle/>
          <a:p>
            <a:pPr algn="ctr" eaLnBrk="1" fontAlgn="auto" hangingPunct="1">
              <a:spcAft>
                <a:spcPts val="0"/>
              </a:spcAft>
              <a:buClr>
                <a:schemeClr val="accent1">
                  <a:lumMod val="50000"/>
                </a:schemeClr>
              </a:buClr>
              <a:buFont typeface="Arial" pitchFamily="34" charset="0"/>
              <a:buNone/>
              <a:defRPr/>
            </a:pPr>
            <a:r>
              <a:rPr lang="en-US" sz="6200" u="sng" dirty="0" smtClean="0">
                <a:solidFill>
                  <a:schemeClr val="tx2">
                    <a:lumMod val="75000"/>
                  </a:schemeClr>
                </a:solidFill>
                <a:latin typeface="Times New Roman" pitchFamily="18" charset="0"/>
                <a:cs typeface="Times New Roman" pitchFamily="18" charset="0"/>
              </a:rPr>
              <a:t>Approval and Payment of Vendor Invoices from a Purchase Order</a:t>
            </a:r>
          </a:p>
          <a:p>
            <a:pPr algn="ctr" eaLnBrk="1" fontAlgn="auto" hangingPunct="1">
              <a:spcAft>
                <a:spcPts val="0"/>
              </a:spcAft>
              <a:buClr>
                <a:schemeClr val="accent1">
                  <a:lumMod val="50000"/>
                </a:schemeClr>
              </a:buClr>
              <a:buFont typeface="Arial" pitchFamily="34" charset="0"/>
              <a:buNone/>
              <a:defRPr/>
            </a:pPr>
            <a:endParaRPr lang="en-US" sz="1200" dirty="0" smtClean="0">
              <a:latin typeface="Times New Roman" pitchFamily="18" charset="0"/>
              <a:cs typeface="Times New Roman" pitchFamily="18" charset="0"/>
            </a:endParaRPr>
          </a:p>
          <a:p>
            <a:pPr algn="ctr" eaLnBrk="1" fontAlgn="auto" hangingPunct="1">
              <a:spcAft>
                <a:spcPts val="0"/>
              </a:spcAft>
              <a:buClr>
                <a:schemeClr val="accent1">
                  <a:lumMod val="50000"/>
                </a:schemeClr>
              </a:buClr>
              <a:buFont typeface="Arial" pitchFamily="34" charset="0"/>
              <a:buNone/>
              <a:defRPr/>
            </a:pPr>
            <a:endParaRPr lang="en-US" sz="4400" dirty="0" smtClean="0">
              <a:latin typeface="Times New Roman" pitchFamily="18" charset="0"/>
              <a:cs typeface="Times New Roman" pitchFamily="18" charset="0"/>
            </a:endParaRPr>
          </a:p>
          <a:p>
            <a:pPr marL="854075" lvl="1" indent="-401638" eaLnBrk="1" fontAlgn="auto" hangingPunct="1">
              <a:spcAft>
                <a:spcPts val="0"/>
              </a:spcAft>
              <a:buClr>
                <a:schemeClr val="accent1">
                  <a:lumMod val="50000"/>
                </a:schemeClr>
              </a:buClr>
              <a:buFont typeface="Arial" pitchFamily="34" charset="0"/>
              <a:buChar char="•"/>
              <a:defRPr/>
            </a:pPr>
            <a:r>
              <a:rPr lang="en-US" sz="7000" dirty="0" smtClean="0">
                <a:latin typeface="Times New Roman" pitchFamily="18" charset="0"/>
                <a:cs typeface="Times New Roman" pitchFamily="18" charset="0"/>
              </a:rPr>
              <a:t>Vendors’ original invoices are received by or forwarded to PA located in AES</a:t>
            </a:r>
          </a:p>
          <a:p>
            <a:pPr marL="854075" lvl="1" indent="-401638" eaLnBrk="1" fontAlgn="auto" hangingPunct="1">
              <a:spcAft>
                <a:spcPts val="0"/>
              </a:spcAft>
              <a:buClr>
                <a:schemeClr val="accent1">
                  <a:lumMod val="50000"/>
                </a:schemeClr>
              </a:buClr>
              <a:buFont typeface="Arial" pitchFamily="34" charset="0"/>
              <a:buChar char="•"/>
              <a:defRPr/>
            </a:pPr>
            <a:endParaRPr lang="en-US" sz="7000" dirty="0" smtClean="0">
              <a:latin typeface="Times New Roman" pitchFamily="18" charset="0"/>
              <a:cs typeface="Times New Roman" pitchFamily="18" charset="0"/>
            </a:endParaRPr>
          </a:p>
          <a:p>
            <a:pPr marL="854075" lvl="1" indent="-401638" eaLnBrk="1" fontAlgn="auto" hangingPunct="1">
              <a:spcAft>
                <a:spcPts val="0"/>
              </a:spcAft>
              <a:buClr>
                <a:schemeClr val="accent1">
                  <a:lumMod val="50000"/>
                </a:schemeClr>
              </a:buClr>
              <a:buFont typeface="Arial" pitchFamily="34" charset="0"/>
              <a:buChar char="•"/>
              <a:defRPr/>
            </a:pPr>
            <a:r>
              <a:rPr lang="en-US" sz="7000" dirty="0" smtClean="0">
                <a:latin typeface="Times New Roman" pitchFamily="18" charset="0"/>
                <a:cs typeface="Times New Roman" pitchFamily="18" charset="0"/>
              </a:rPr>
              <a:t>Invoices are attached to  “Approval for Payment” Checklist </a:t>
            </a:r>
            <a:r>
              <a:rPr lang="en-US" sz="7000"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(GOLDENROD)</a:t>
            </a:r>
          </a:p>
          <a:p>
            <a:pPr marL="854075" lvl="1" indent="-401638" eaLnBrk="1" fontAlgn="auto" hangingPunct="1">
              <a:spcAft>
                <a:spcPts val="0"/>
              </a:spcAft>
              <a:buClr>
                <a:schemeClr val="accent1">
                  <a:lumMod val="50000"/>
                </a:schemeClr>
              </a:buClr>
              <a:buFont typeface="Arial" pitchFamily="34" charset="0"/>
              <a:buChar char="•"/>
              <a:defRPr/>
            </a:pPr>
            <a:endParaRPr lang="en-US" sz="7000" dirty="0" smtClean="0">
              <a:latin typeface="Times New Roman" pitchFamily="18" charset="0"/>
              <a:cs typeface="Times New Roman" pitchFamily="18" charset="0"/>
            </a:endParaRPr>
          </a:p>
          <a:p>
            <a:pPr marL="854075" lvl="1" indent="-401638" eaLnBrk="1" fontAlgn="auto" hangingPunct="1">
              <a:spcAft>
                <a:spcPts val="0"/>
              </a:spcAft>
              <a:buClr>
                <a:schemeClr val="accent1">
                  <a:lumMod val="50000"/>
                </a:schemeClr>
              </a:buClr>
              <a:buFont typeface="Arial" pitchFamily="34" charset="0"/>
              <a:buChar char="•"/>
              <a:defRPr/>
            </a:pPr>
            <a:r>
              <a:rPr lang="en-US" sz="7000" dirty="0" smtClean="0">
                <a:latin typeface="Times New Roman" pitchFamily="18" charset="0"/>
                <a:cs typeface="Times New Roman" pitchFamily="18" charset="0"/>
              </a:rPr>
              <a:t>Generally, Plant Accounting initiates</a:t>
            </a:r>
            <a:r>
              <a:rPr lang="en-US" sz="7000"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GOLDENRODS</a:t>
            </a:r>
          </a:p>
          <a:p>
            <a:pPr marL="971550" lvl="1" indent="-514350" eaLnBrk="1" fontAlgn="auto" hangingPunct="1">
              <a:spcAft>
                <a:spcPts val="0"/>
              </a:spcAft>
              <a:buClr>
                <a:schemeClr val="accent1">
                  <a:lumMod val="50000"/>
                </a:schemeClr>
              </a:buClr>
              <a:buFont typeface="Arial" pitchFamily="34" charset="0"/>
              <a:buNone/>
              <a:defRPr/>
            </a:pPr>
            <a:endParaRPr lang="en-US" sz="7000"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7000"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7000" dirty="0" smtClean="0">
              <a:latin typeface="Times New Roman" pitchFamily="18" charset="0"/>
              <a:cs typeface="Times New Roman" pitchFamily="18" charset="0"/>
            </a:endParaRPr>
          </a:p>
        </p:txBody>
      </p:sp>
      <p:sp>
        <p:nvSpPr>
          <p:cNvPr id="5" name="TextBox 4"/>
          <p:cNvSpPr txBox="1"/>
          <p:nvPr/>
        </p:nvSpPr>
        <p:spPr>
          <a:xfrm>
            <a:off x="457200" y="3200400"/>
            <a:ext cx="8229600" cy="3970318"/>
          </a:xfrm>
          <a:prstGeom prst="rect">
            <a:avLst/>
          </a:prstGeom>
          <a:noFill/>
        </p:spPr>
        <p:txBody>
          <a:bodyPr>
            <a:spAutoFit/>
          </a:bodyPr>
          <a:lstStyle/>
          <a:p>
            <a:pPr algn="ctr" fontAlgn="auto">
              <a:spcBef>
                <a:spcPts val="0"/>
              </a:spcBef>
              <a:spcAft>
                <a:spcPts val="0"/>
              </a:spcAft>
              <a:defRPr/>
            </a:pPr>
            <a:endParaRPr lang="en-US" sz="2000" b="1" i="1" dirty="0">
              <a:latin typeface="Times New Roman" pitchFamily="18" charset="0"/>
              <a:cs typeface="Times New Roman" pitchFamily="18" charset="0"/>
            </a:endParaRPr>
          </a:p>
          <a:p>
            <a:pPr marL="742950" fontAlgn="auto">
              <a:lnSpc>
                <a:spcPct val="150000"/>
              </a:lnSpc>
              <a:spcBef>
                <a:spcPts val="0"/>
              </a:spcBef>
              <a:spcAft>
                <a:spcPts val="0"/>
              </a:spcAft>
              <a:buFont typeface="Arial" pitchFamily="34" charset="0"/>
              <a:buChar char="•"/>
              <a:defRPr/>
            </a:pPr>
            <a:r>
              <a:rPr lang="en-US" sz="2000" b="1" dirty="0">
                <a:latin typeface="Times New Roman" pitchFamily="18" charset="0"/>
                <a:cs typeface="Times New Roman" pitchFamily="18" charset="0"/>
              </a:rPr>
              <a:t> </a:t>
            </a:r>
            <a:r>
              <a:rPr lang="en-US" sz="2000" b="1"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GOLDENROD</a:t>
            </a:r>
            <a:r>
              <a:rPr lang="en-US" sz="2000" b="1" dirty="0">
                <a:solidFill>
                  <a:srgbClr val="008000"/>
                </a:solidFill>
                <a:latin typeface="Times New Roman" pitchFamily="18" charset="0"/>
                <a:cs typeface="Times New Roman" pitchFamily="18" charset="0"/>
              </a:rPr>
              <a:t> </a:t>
            </a:r>
            <a:r>
              <a:rPr lang="en-US" sz="2000" dirty="0">
                <a:latin typeface="Times New Roman" pitchFamily="18" charset="0"/>
                <a:cs typeface="Times New Roman" pitchFamily="18" charset="0"/>
              </a:rPr>
              <a:t>is signed by:</a:t>
            </a:r>
          </a:p>
          <a:p>
            <a:pPr marL="2171700" lvl="2" indent="287338" fontAlgn="auto">
              <a:lnSpc>
                <a:spcPct val="150000"/>
              </a:lnSpc>
              <a:spcBef>
                <a:spcPts val="0"/>
              </a:spcBef>
              <a:spcAft>
                <a:spcPts val="0"/>
              </a:spcAft>
              <a:buFont typeface="Arial" pitchFamily="34" charset="0"/>
              <a:buChar char="•"/>
              <a:defRPr/>
            </a:pPr>
            <a:r>
              <a:rPr lang="en-US" sz="2000" dirty="0">
                <a:latin typeface="Times New Roman" pitchFamily="18" charset="0"/>
                <a:cs typeface="Times New Roman" pitchFamily="18" charset="0"/>
              </a:rPr>
              <a:t>PA</a:t>
            </a:r>
          </a:p>
          <a:p>
            <a:pPr marL="2171700" lvl="2" indent="287338" fontAlgn="auto">
              <a:lnSpc>
                <a:spcPct val="150000"/>
              </a:lnSpc>
              <a:spcBef>
                <a:spcPts val="0"/>
              </a:spcBef>
              <a:spcAft>
                <a:spcPts val="0"/>
              </a:spcAft>
              <a:buFont typeface="Arial" pitchFamily="34" charset="0"/>
              <a:buChar char="•"/>
              <a:defRPr/>
            </a:pPr>
            <a:r>
              <a:rPr lang="en-US" sz="2000" dirty="0" smtClean="0">
                <a:latin typeface="Times New Roman" pitchFamily="18" charset="0"/>
                <a:cs typeface="Times New Roman" pitchFamily="18" charset="0"/>
              </a:rPr>
              <a:t>AES/UCHC CPCD </a:t>
            </a:r>
            <a:r>
              <a:rPr lang="en-US" sz="2000" dirty="0">
                <a:latin typeface="Times New Roman" pitchFamily="18" charset="0"/>
                <a:cs typeface="Times New Roman" pitchFamily="18" charset="0"/>
              </a:rPr>
              <a:t>Project Manager</a:t>
            </a:r>
          </a:p>
          <a:p>
            <a:pPr marL="2171700" lvl="2" indent="287338" fontAlgn="auto">
              <a:lnSpc>
                <a:spcPct val="150000"/>
              </a:lnSpc>
              <a:spcBef>
                <a:spcPts val="0"/>
              </a:spcBef>
              <a:spcAft>
                <a:spcPts val="0"/>
              </a:spcAft>
              <a:buFont typeface="Arial" pitchFamily="34" charset="0"/>
              <a:buChar char="•"/>
              <a:defRPr/>
            </a:pPr>
            <a:r>
              <a:rPr lang="en-US" sz="2000" dirty="0">
                <a:latin typeface="Times New Roman" pitchFamily="18" charset="0"/>
                <a:cs typeface="Times New Roman" pitchFamily="18" charset="0"/>
              </a:rPr>
              <a:t>their Director</a:t>
            </a:r>
          </a:p>
          <a:p>
            <a:pPr marL="2171700" lvl="2" indent="287338" fontAlgn="auto">
              <a:lnSpc>
                <a:spcPct val="150000"/>
              </a:lnSpc>
              <a:spcBef>
                <a:spcPts val="0"/>
              </a:spcBef>
              <a:spcAft>
                <a:spcPts val="0"/>
              </a:spcAft>
              <a:buFont typeface="Arial" pitchFamily="34" charset="0"/>
              <a:buChar char="•"/>
              <a:defRPr/>
            </a:pPr>
            <a:r>
              <a:rPr lang="en-US" sz="2000" dirty="0">
                <a:latin typeface="Times New Roman" pitchFamily="18" charset="0"/>
                <a:cs typeface="Times New Roman" pitchFamily="18" charset="0"/>
              </a:rPr>
              <a:t>AVP of AES</a:t>
            </a:r>
          </a:p>
          <a:p>
            <a:pPr marL="2171700" lvl="2" indent="287338" fontAlgn="auto">
              <a:lnSpc>
                <a:spcPct val="150000"/>
              </a:lnSpc>
              <a:spcBef>
                <a:spcPts val="0"/>
              </a:spcBef>
              <a:spcAft>
                <a:spcPts val="0"/>
              </a:spcAft>
              <a:buFont typeface="Arial" pitchFamily="34" charset="0"/>
              <a:buChar char="•"/>
              <a:defRPr/>
            </a:pPr>
            <a:r>
              <a:rPr lang="en-US" sz="2000" dirty="0">
                <a:latin typeface="Times New Roman" pitchFamily="18" charset="0"/>
                <a:cs typeface="Times New Roman" pitchFamily="18" charset="0"/>
              </a:rPr>
              <a:t>AVP of UCHC </a:t>
            </a:r>
            <a:r>
              <a:rPr lang="en-US" i="1" dirty="0">
                <a:latin typeface="Times New Roman" pitchFamily="18" charset="0"/>
                <a:cs typeface="Times New Roman" pitchFamily="18" charset="0"/>
              </a:rPr>
              <a:t>(if  applicable)</a:t>
            </a:r>
            <a:endParaRPr lang="en-US" b="1" i="1" dirty="0">
              <a:latin typeface="Times New Roman" pitchFamily="18" charset="0"/>
              <a:cs typeface="Times New Roman" pitchFamily="18" charset="0"/>
            </a:endParaRPr>
          </a:p>
          <a:p>
            <a:pPr fontAlgn="auto">
              <a:spcBef>
                <a:spcPts val="0"/>
              </a:spcBef>
              <a:spcAft>
                <a:spcPts val="0"/>
              </a:spcAft>
              <a:buFont typeface="Arial" pitchFamily="34" charset="0"/>
              <a:buChar char="•"/>
              <a:defRPr/>
            </a:pPr>
            <a:endParaRPr lang="en-US" sz="2800" b="1" dirty="0">
              <a:latin typeface="Times New Roman" pitchFamily="18" charset="0"/>
              <a:cs typeface="Times New Roman" pitchFamily="18" charset="0"/>
            </a:endParaRPr>
          </a:p>
          <a:p>
            <a:pPr marL="171450" lvl="1" fontAlgn="auto">
              <a:spcBef>
                <a:spcPts val="0"/>
              </a:spcBef>
              <a:spcAft>
                <a:spcPts val="0"/>
              </a:spcAft>
              <a:buClr>
                <a:schemeClr val="accent1">
                  <a:lumMod val="50000"/>
                </a:schemeClr>
              </a:buClr>
              <a:defRPr/>
            </a:pPr>
            <a:endParaRPr lang="en-US" sz="2400" dirty="0">
              <a:latin typeface="Times New Roman" pitchFamily="18" charset="0"/>
              <a:cs typeface="Times New Roman" pitchFamily="18" charset="0"/>
            </a:endParaRPr>
          </a:p>
        </p:txBody>
      </p:sp>
      <p:pic>
        <p:nvPicPr>
          <p:cNvPr id="73731" name="Picture 5"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54102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sz="2000" u="sng" dirty="0" smtClean="0">
                <a:solidFill>
                  <a:schemeClr val="tx2">
                    <a:lumMod val="75000"/>
                  </a:schemeClr>
                </a:solidFill>
                <a:latin typeface="Times New Roman" pitchFamily="18" charset="0"/>
                <a:cs typeface="Times New Roman" pitchFamily="18" charset="0"/>
              </a:rPr>
              <a:t>Approval and Payment of Vendor Invoices from a Purchase Order, Cont’d.</a:t>
            </a:r>
          </a:p>
          <a:p>
            <a:pPr algn="ctr" eaLnBrk="1" fontAlgn="auto" hangingPunct="1">
              <a:spcAft>
                <a:spcPts val="0"/>
              </a:spcAft>
              <a:buClr>
                <a:schemeClr val="accent1">
                  <a:lumMod val="50000"/>
                </a:schemeClr>
              </a:buClr>
              <a:buFont typeface="Arial" pitchFamily="34" charset="0"/>
              <a:buNone/>
              <a:defRPr/>
            </a:pPr>
            <a:endParaRPr lang="en-US" sz="12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14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r>
              <a:rPr lang="en-US" sz="2400" dirty="0" smtClean="0">
                <a:latin typeface="Times New Roman" pitchFamily="18" charset="0"/>
                <a:cs typeface="Times New Roman" pitchFamily="18" charset="0"/>
              </a:rPr>
              <a:t>	</a:t>
            </a: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24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sp>
        <p:nvSpPr>
          <p:cNvPr id="5" name="TextBox 4"/>
          <p:cNvSpPr txBox="1"/>
          <p:nvPr/>
        </p:nvSpPr>
        <p:spPr>
          <a:xfrm>
            <a:off x="533400" y="1219200"/>
            <a:ext cx="8001000" cy="5386090"/>
          </a:xfrm>
          <a:prstGeom prst="rect">
            <a:avLst/>
          </a:prstGeom>
          <a:noFill/>
        </p:spPr>
        <p:txBody>
          <a:bodyPr>
            <a:spAutoFit/>
          </a:bodyPr>
          <a:lstStyle/>
          <a:p>
            <a:pPr algn="ctr" fontAlgn="auto">
              <a:spcBef>
                <a:spcPts val="0"/>
              </a:spcBef>
              <a:spcAft>
                <a:spcPts val="0"/>
              </a:spcAft>
              <a:defRPr/>
            </a:pPr>
            <a:r>
              <a:rPr lang="en-US" sz="2400" b="1" i="1" dirty="0">
                <a:latin typeface="Times New Roman" pitchFamily="18" charset="0"/>
                <a:cs typeface="Times New Roman" pitchFamily="18" charset="0"/>
              </a:rPr>
              <a:t>Plant Accounting Role/Tasks:</a:t>
            </a:r>
          </a:p>
          <a:p>
            <a:pPr marL="971550" indent="-114300" fontAlgn="auto">
              <a:spcBef>
                <a:spcPts val="0"/>
              </a:spcBef>
              <a:spcAft>
                <a:spcPts val="0"/>
              </a:spcAft>
              <a:defRPr/>
            </a:pPr>
            <a:endParaRPr lang="en-US" sz="2000" dirty="0">
              <a:latin typeface="Times New Roman" pitchFamily="18" charset="0"/>
              <a:cs typeface="Times New Roman" pitchFamily="18" charset="0"/>
            </a:endParaRPr>
          </a:p>
          <a:p>
            <a:pPr marL="971550" indent="-176213"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Generate a </a:t>
            </a:r>
            <a:r>
              <a:rPr lang="en-US" sz="2000" b="1"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GOLDENROD </a:t>
            </a:r>
            <a:r>
              <a:rPr lang="en-US" sz="2000" dirty="0">
                <a:latin typeface="Times New Roman" pitchFamily="18" charset="0"/>
                <a:cs typeface="Times New Roman" pitchFamily="18" charset="0"/>
              </a:rPr>
              <a:t>checklist</a:t>
            </a:r>
          </a:p>
          <a:p>
            <a:pPr marL="971550" indent="-176213" fontAlgn="auto">
              <a:spcBef>
                <a:spcPts val="0"/>
              </a:spcBef>
              <a:spcAft>
                <a:spcPts val="0"/>
              </a:spcAft>
              <a:buFont typeface="Arial" pitchFamily="34" charset="0"/>
              <a:buChar char="•"/>
              <a:defRPr/>
            </a:pPr>
            <a:endParaRPr lang="en-US" sz="800" dirty="0">
              <a:latin typeface="Times New Roman" pitchFamily="18" charset="0"/>
              <a:cs typeface="Times New Roman" pitchFamily="18" charset="0"/>
            </a:endParaRPr>
          </a:p>
          <a:p>
            <a:pPr marL="971550" indent="-176213"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Check </a:t>
            </a:r>
            <a:r>
              <a:rPr lang="en-US" sz="2000" dirty="0">
                <a:latin typeface="Times New Roman" pitchFamily="18" charset="0"/>
                <a:cs typeface="Times New Roman" pitchFamily="18" charset="0"/>
              </a:rPr>
              <a:t>that valid PO is in place in the correct project, date stamp invoice, and stamp with “Goods and Services” (red) stamp, record PO #, Project # on invoice</a:t>
            </a:r>
          </a:p>
          <a:p>
            <a:pPr marL="971550" indent="-176213" fontAlgn="auto">
              <a:spcBef>
                <a:spcPts val="0"/>
              </a:spcBef>
              <a:spcAft>
                <a:spcPts val="0"/>
              </a:spcAft>
              <a:buFont typeface="Arial" pitchFamily="34" charset="0"/>
              <a:buChar char="•"/>
              <a:defRPr/>
            </a:pPr>
            <a:endParaRPr lang="en-US" sz="800" dirty="0">
              <a:latin typeface="Times New Roman" pitchFamily="18" charset="0"/>
              <a:cs typeface="Times New Roman" pitchFamily="18" charset="0"/>
            </a:endParaRPr>
          </a:p>
          <a:p>
            <a:pPr marL="971550" indent="-176213"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Sign the </a:t>
            </a:r>
            <a:r>
              <a:rPr lang="en-US" sz="2000" b="1"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GOLDENROD </a:t>
            </a:r>
            <a:r>
              <a:rPr lang="en-US" sz="2000" dirty="0">
                <a:latin typeface="Times New Roman" pitchFamily="18" charset="0"/>
                <a:cs typeface="Times New Roman" pitchFamily="18" charset="0"/>
              </a:rPr>
              <a:t>and attach appropriate backup (FRS screen prints)</a:t>
            </a:r>
          </a:p>
          <a:p>
            <a:pPr marL="971550" indent="-176213" fontAlgn="auto">
              <a:spcBef>
                <a:spcPts val="0"/>
              </a:spcBef>
              <a:spcAft>
                <a:spcPts val="0"/>
              </a:spcAft>
              <a:buFont typeface="Arial" pitchFamily="34" charset="0"/>
              <a:buChar char="•"/>
              <a:defRPr/>
            </a:pPr>
            <a:endParaRPr lang="en-US" sz="800" dirty="0">
              <a:latin typeface="Times New Roman" pitchFamily="18" charset="0"/>
              <a:cs typeface="Times New Roman" pitchFamily="18" charset="0"/>
            </a:endParaRPr>
          </a:p>
          <a:p>
            <a:pPr marL="971550" indent="-176213" fontAlgn="auto">
              <a:spcBef>
                <a:spcPts val="0"/>
              </a:spcBef>
              <a:spcAft>
                <a:spcPts val="0"/>
              </a:spcAft>
              <a:buFont typeface="Arial" pitchFamily="34" charset="0"/>
              <a:buChar char="•"/>
              <a:defRPr/>
            </a:pPr>
            <a:r>
              <a:rPr lang="en-US" sz="2000" dirty="0" smtClean="0">
                <a:latin typeface="Times New Roman" pitchFamily="18" charset="0"/>
                <a:cs typeface="Times New Roman" pitchFamily="18" charset="0"/>
              </a:rPr>
              <a:t>Enter </a:t>
            </a:r>
            <a:r>
              <a:rPr lang="en-US" sz="2000" dirty="0">
                <a:latin typeface="Times New Roman" pitchFamily="18" charset="0"/>
                <a:cs typeface="Times New Roman" pitchFamily="18" charset="0"/>
              </a:rPr>
              <a:t>invoice into FAMIS and log to AES (PM, Date)</a:t>
            </a:r>
          </a:p>
          <a:p>
            <a:pPr marL="971550" indent="-176213" fontAlgn="auto">
              <a:spcBef>
                <a:spcPts val="0"/>
              </a:spcBef>
              <a:spcAft>
                <a:spcPts val="0"/>
              </a:spcAft>
              <a:buFont typeface="Arial" pitchFamily="34" charset="0"/>
              <a:buChar char="•"/>
              <a:defRPr/>
            </a:pPr>
            <a:endParaRPr lang="en-US" sz="800" dirty="0">
              <a:latin typeface="Times New Roman" pitchFamily="18" charset="0"/>
              <a:cs typeface="Times New Roman" pitchFamily="18" charset="0"/>
            </a:endParaRPr>
          </a:p>
          <a:p>
            <a:pPr marL="971550" indent="-176213" fontAlgn="auto">
              <a:spcBef>
                <a:spcPts val="0"/>
              </a:spcBef>
              <a:spcAft>
                <a:spcPts val="0"/>
              </a:spcAft>
              <a:buFont typeface="Arial" pitchFamily="34" charset="0"/>
              <a:buChar char="•"/>
              <a:defRPr/>
            </a:pPr>
            <a:r>
              <a:rPr lang="en-US" sz="2000" dirty="0" smtClean="0">
                <a:latin typeface="Times New Roman" pitchFamily="18" charset="0"/>
                <a:cs typeface="Times New Roman" pitchFamily="18" charset="0"/>
              </a:rPr>
              <a:t>After </a:t>
            </a:r>
            <a:r>
              <a:rPr lang="en-US" sz="2000" dirty="0">
                <a:latin typeface="Times New Roman" pitchFamily="18" charset="0"/>
                <a:cs typeface="Times New Roman" pitchFamily="18" charset="0"/>
              </a:rPr>
              <a:t>signatures are obtained, check for completeness including authorized signature on “Goods and Services” (red) stamp</a:t>
            </a:r>
          </a:p>
          <a:p>
            <a:pPr marL="971550" indent="-176213" fontAlgn="auto">
              <a:spcBef>
                <a:spcPts val="0"/>
              </a:spcBef>
              <a:spcAft>
                <a:spcPts val="0"/>
              </a:spcAft>
              <a:buFont typeface="Arial" pitchFamily="34" charset="0"/>
              <a:buChar char="•"/>
              <a:defRPr/>
            </a:pPr>
            <a:endParaRPr lang="en-US" sz="800" dirty="0">
              <a:latin typeface="Times New Roman" pitchFamily="18" charset="0"/>
              <a:cs typeface="Times New Roman" pitchFamily="18" charset="0"/>
            </a:endParaRPr>
          </a:p>
          <a:p>
            <a:pPr marL="971550" indent="-176213" fontAlgn="auto">
              <a:spcBef>
                <a:spcPts val="0"/>
              </a:spcBef>
              <a:spcAft>
                <a:spcPts val="0"/>
              </a:spcAft>
              <a:buFont typeface="Arial" pitchFamily="34" charset="0"/>
              <a:buChar char="•"/>
              <a:defRPr/>
            </a:pPr>
            <a:r>
              <a:rPr lang="en-US" sz="2000" dirty="0" smtClean="0">
                <a:latin typeface="Times New Roman" pitchFamily="18" charset="0"/>
                <a:cs typeface="Times New Roman" pitchFamily="18" charset="0"/>
              </a:rPr>
              <a:t>Log </a:t>
            </a:r>
            <a:r>
              <a:rPr lang="en-US" sz="2000" dirty="0">
                <a:latin typeface="Times New Roman" pitchFamily="18" charset="0"/>
                <a:cs typeface="Times New Roman" pitchFamily="18" charset="0"/>
              </a:rPr>
              <a:t>date sent to Accounts Payable into FAMIS</a:t>
            </a:r>
          </a:p>
          <a:p>
            <a:pPr marL="971550" indent="-176213" fontAlgn="auto">
              <a:spcBef>
                <a:spcPts val="0"/>
              </a:spcBef>
              <a:spcAft>
                <a:spcPts val="0"/>
              </a:spcAft>
              <a:buFont typeface="Arial" pitchFamily="34" charset="0"/>
              <a:buChar char="•"/>
              <a:defRPr/>
            </a:pPr>
            <a:endParaRPr lang="en-US" sz="800" dirty="0">
              <a:latin typeface="Times New Roman" pitchFamily="18" charset="0"/>
              <a:cs typeface="Times New Roman" pitchFamily="18" charset="0"/>
            </a:endParaRPr>
          </a:p>
          <a:p>
            <a:pPr marL="971550" indent="-176213" fontAlgn="auto">
              <a:spcBef>
                <a:spcPts val="0"/>
              </a:spcBef>
              <a:spcAft>
                <a:spcPts val="0"/>
              </a:spcAft>
              <a:buFont typeface="Arial" pitchFamily="34" charset="0"/>
              <a:buChar char="•"/>
              <a:defRPr/>
            </a:pPr>
            <a:r>
              <a:rPr lang="en-US" sz="2000" dirty="0">
                <a:latin typeface="Times New Roman" pitchFamily="18" charset="0"/>
                <a:cs typeface="Times New Roman" pitchFamily="18" charset="0"/>
              </a:rPr>
              <a:t>Forward invoice packet to AES for copying and sending (</a:t>
            </a:r>
            <a:r>
              <a:rPr lang="en-US" sz="2000" dirty="0" smtClean="0">
                <a:latin typeface="Times New Roman" pitchFamily="18" charset="0"/>
                <a:cs typeface="Times New Roman" pitchFamily="18" charset="0"/>
              </a:rPr>
              <a:t>original invoice) </a:t>
            </a:r>
            <a:r>
              <a:rPr lang="en-US" sz="2000" dirty="0">
                <a:latin typeface="Times New Roman" pitchFamily="18" charset="0"/>
                <a:cs typeface="Times New Roman" pitchFamily="18" charset="0"/>
              </a:rPr>
              <a:t>to AP</a:t>
            </a:r>
            <a:endParaRPr lang="en-US" sz="2400" dirty="0">
              <a:latin typeface="Times New Roman" pitchFamily="18" charset="0"/>
              <a:cs typeface="Times New Roman" pitchFamily="18" charset="0"/>
            </a:endParaRPr>
          </a:p>
        </p:txBody>
      </p:sp>
      <p:pic>
        <p:nvPicPr>
          <p:cNvPr id="75779" name="Picture 5"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3"/>
          <p:cNvPicPr>
            <a:picLocks noGrp="1" noChangeAspect="1" noChangeArrowheads="1"/>
          </p:cNvPicPr>
          <p:nvPr>
            <p:ph idx="1"/>
          </p:nvPr>
        </p:nvPicPr>
        <p:blipFill>
          <a:blip r:embed="rId3"/>
          <a:srcRect/>
          <a:stretch>
            <a:fillRect/>
          </a:stretch>
        </p:blipFill>
        <p:spPr>
          <a:xfrm>
            <a:off x="2057400" y="228600"/>
            <a:ext cx="4830763" cy="6477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54102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u="sng" dirty="0" smtClean="0">
                <a:solidFill>
                  <a:schemeClr val="tx2">
                    <a:lumMod val="75000"/>
                  </a:schemeClr>
                </a:solidFill>
                <a:latin typeface="Times New Roman" pitchFamily="18" charset="0"/>
                <a:cs typeface="Times New Roman" pitchFamily="18" charset="0"/>
              </a:rPr>
              <a:t>Paying an Internal Vendor</a:t>
            </a:r>
          </a:p>
          <a:p>
            <a:pPr algn="ctr" eaLnBrk="1" fontAlgn="auto" hangingPunct="1">
              <a:spcAft>
                <a:spcPts val="0"/>
              </a:spcAft>
              <a:buClr>
                <a:schemeClr val="accent1">
                  <a:lumMod val="50000"/>
                </a:schemeClr>
              </a:buClr>
              <a:buFont typeface="Arial" pitchFamily="34" charset="0"/>
              <a:buNone/>
              <a:defRPr/>
            </a:pPr>
            <a:endParaRPr lang="en-US" sz="12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14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r>
              <a:rPr lang="en-US" sz="2400" dirty="0" smtClean="0">
                <a:latin typeface="Times New Roman" pitchFamily="18" charset="0"/>
                <a:cs typeface="Times New Roman" pitchFamily="18" charset="0"/>
              </a:rPr>
              <a:t>	</a:t>
            </a: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24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sp>
        <p:nvSpPr>
          <p:cNvPr id="5" name="TextBox 4"/>
          <p:cNvSpPr txBox="1"/>
          <p:nvPr/>
        </p:nvSpPr>
        <p:spPr>
          <a:xfrm>
            <a:off x="533400" y="1295400"/>
            <a:ext cx="8001000" cy="6232475"/>
          </a:xfrm>
          <a:prstGeom prst="rect">
            <a:avLst/>
          </a:prstGeom>
          <a:noFill/>
        </p:spPr>
        <p:txBody>
          <a:bodyPr>
            <a:spAutoFit/>
          </a:bodyPr>
          <a:lstStyle/>
          <a:p>
            <a:pPr marL="174625" indent="-4763" fontAlgn="auto">
              <a:spcBef>
                <a:spcPts val="0"/>
              </a:spcBef>
              <a:spcAft>
                <a:spcPts val="0"/>
              </a:spcAft>
              <a:tabLst>
                <a:tab pos="509588" algn="l"/>
              </a:tabLst>
              <a:defRPr/>
            </a:pP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2 methods of tracking costs for internal vendors:</a:t>
            </a:r>
          </a:p>
          <a:p>
            <a:pPr marL="803275" indent="-293688" fontAlgn="auto">
              <a:lnSpc>
                <a:spcPct val="150000"/>
              </a:lnSpc>
              <a:spcBef>
                <a:spcPts val="0"/>
              </a:spcBef>
              <a:spcAft>
                <a:spcPts val="0"/>
              </a:spcAft>
              <a:defRPr/>
            </a:pPr>
            <a:endParaRPr lang="en-US" sz="1200" dirty="0">
              <a:latin typeface="Times New Roman" pitchFamily="18" charset="0"/>
              <a:cs typeface="Times New Roman" pitchFamily="18" charset="0"/>
            </a:endParaRPr>
          </a:p>
          <a:p>
            <a:pPr marL="1204913" indent="-457200" fontAlgn="auto">
              <a:lnSpc>
                <a:spcPct val="150000"/>
              </a:lnSpc>
              <a:spcBef>
                <a:spcPts val="0"/>
              </a:spcBef>
              <a:spcAft>
                <a:spcPts val="0"/>
              </a:spcAft>
              <a:buFontTx/>
              <a:buAutoNum type="arabicPeriod"/>
              <a:tabLst>
                <a:tab pos="1603375" algn="l"/>
              </a:tabLst>
              <a:defRPr/>
            </a:pPr>
            <a:r>
              <a:rPr lang="en-US" sz="2000" dirty="0">
                <a:latin typeface="Times New Roman" pitchFamily="18" charset="0"/>
                <a:cs typeface="Times New Roman" pitchFamily="18" charset="0"/>
              </a:rPr>
              <a:t>Internal Vendor issues a PO</a:t>
            </a:r>
          </a:p>
          <a:p>
            <a:pPr marL="1662113" lvl="1" indent="-177800" fontAlgn="auto">
              <a:lnSpc>
                <a:spcPct val="150000"/>
              </a:lnSpc>
              <a:spcBef>
                <a:spcPts val="0"/>
              </a:spcBef>
              <a:spcAft>
                <a:spcPts val="0"/>
              </a:spcAft>
              <a:buFont typeface="Arial" pitchFamily="34" charset="0"/>
              <a:buChar char="•"/>
              <a:tabLst>
                <a:tab pos="1603375" algn="l"/>
              </a:tabLst>
              <a:defRPr/>
            </a:pPr>
            <a:r>
              <a:rPr lang="en-US" sz="2000" dirty="0">
                <a:latin typeface="Times New Roman" pitchFamily="18" charset="0"/>
                <a:cs typeface="Times New Roman" pitchFamily="18" charset="0"/>
              </a:rPr>
              <a:t>Academic Renovations</a:t>
            </a:r>
          </a:p>
          <a:p>
            <a:pPr marL="1662113" lvl="1" indent="-177800" fontAlgn="auto">
              <a:spcBef>
                <a:spcPts val="0"/>
              </a:spcBef>
              <a:spcAft>
                <a:spcPts val="0"/>
              </a:spcAft>
              <a:buFont typeface="Arial" pitchFamily="34" charset="0"/>
              <a:buChar char="•"/>
              <a:tabLst>
                <a:tab pos="1603375" algn="l"/>
              </a:tabLst>
              <a:defRPr/>
            </a:pPr>
            <a:r>
              <a:rPr lang="en-US" sz="2000" dirty="0" err="1">
                <a:latin typeface="Times New Roman" pitchFamily="18" charset="0"/>
                <a:cs typeface="Times New Roman" pitchFamily="18" charset="0"/>
              </a:rPr>
              <a:t>Uconnect</a:t>
            </a:r>
            <a:endParaRPr lang="en-US" sz="2000" dirty="0">
              <a:latin typeface="Times New Roman" pitchFamily="18" charset="0"/>
              <a:cs typeface="Times New Roman" pitchFamily="18" charset="0"/>
            </a:endParaRPr>
          </a:p>
          <a:p>
            <a:pPr marL="1662113" lvl="1" indent="-177800" fontAlgn="auto">
              <a:spcBef>
                <a:spcPts val="0"/>
              </a:spcBef>
              <a:spcAft>
                <a:spcPts val="0"/>
              </a:spcAft>
              <a:tabLst>
                <a:tab pos="1603375" algn="l"/>
              </a:tabLst>
              <a:defRPr/>
            </a:pPr>
            <a:endParaRPr lang="en-US" sz="2000" dirty="0">
              <a:latin typeface="Times New Roman" pitchFamily="18" charset="0"/>
              <a:cs typeface="Times New Roman" pitchFamily="18" charset="0"/>
            </a:endParaRPr>
          </a:p>
          <a:p>
            <a:pPr marL="1033463" indent="-285750" fontAlgn="auto">
              <a:spcBef>
                <a:spcPts val="0"/>
              </a:spcBef>
              <a:spcAft>
                <a:spcPts val="0"/>
              </a:spcAft>
              <a:tabLst>
                <a:tab pos="1603375" algn="l"/>
              </a:tabLst>
              <a:defRPr/>
            </a:pPr>
            <a:r>
              <a:rPr lang="en-US" sz="2000" dirty="0">
                <a:latin typeface="Times New Roman" pitchFamily="18" charset="0"/>
                <a:cs typeface="Times New Roman" pitchFamily="18" charset="0"/>
              </a:rPr>
              <a:t>2.  Internal Vendor accumulates costs in their own accounts and “bills” projects</a:t>
            </a:r>
          </a:p>
          <a:p>
            <a:pPr marL="1033463" indent="-285750" fontAlgn="auto">
              <a:lnSpc>
                <a:spcPct val="150000"/>
              </a:lnSpc>
              <a:spcBef>
                <a:spcPts val="0"/>
              </a:spcBef>
              <a:spcAft>
                <a:spcPts val="0"/>
              </a:spcAft>
              <a:tabLst>
                <a:tab pos="1603375" algn="l"/>
              </a:tabLst>
              <a:defRPr/>
            </a:pPr>
            <a:endParaRPr lang="en-US" sz="600" dirty="0">
              <a:latin typeface="Times New Roman" pitchFamily="18" charset="0"/>
              <a:cs typeface="Times New Roman" pitchFamily="18" charset="0"/>
            </a:endParaRPr>
          </a:p>
          <a:p>
            <a:pPr marL="1484313" indent="177800" fontAlgn="auto">
              <a:spcBef>
                <a:spcPts val="0"/>
              </a:spcBef>
              <a:spcAft>
                <a:spcPts val="0"/>
              </a:spcAft>
              <a:buFont typeface="Arial" pitchFamily="34" charset="0"/>
              <a:buChar char="•"/>
              <a:tabLst>
                <a:tab pos="1603375" algn="l"/>
              </a:tabLst>
              <a:defRPr/>
            </a:pPr>
            <a:r>
              <a:rPr lang="en-US" sz="2000" dirty="0">
                <a:latin typeface="Times New Roman" pitchFamily="18" charset="0"/>
                <a:cs typeface="Times New Roman" pitchFamily="18" charset="0"/>
              </a:rPr>
              <a:t> Facilities Operations</a:t>
            </a:r>
          </a:p>
          <a:p>
            <a:pPr marL="1484313" indent="177800" fontAlgn="auto">
              <a:spcBef>
                <a:spcPts val="0"/>
              </a:spcBef>
              <a:spcAft>
                <a:spcPts val="0"/>
              </a:spcAft>
              <a:buFont typeface="Arial" pitchFamily="34" charset="0"/>
              <a:buChar char="•"/>
              <a:tabLst>
                <a:tab pos="1603375" algn="l"/>
              </a:tabLst>
              <a:defRPr/>
            </a:pPr>
            <a:r>
              <a:rPr lang="en-US" sz="2000" dirty="0">
                <a:latin typeface="Times New Roman" pitchFamily="18" charset="0"/>
                <a:cs typeface="Times New Roman" pitchFamily="18" charset="0"/>
              </a:rPr>
              <a:t> Locksmith</a:t>
            </a:r>
          </a:p>
          <a:p>
            <a:pPr marL="1484313" indent="177800" fontAlgn="auto">
              <a:spcBef>
                <a:spcPts val="0"/>
              </a:spcBef>
              <a:spcAft>
                <a:spcPts val="0"/>
              </a:spcAft>
              <a:buFont typeface="Arial" pitchFamily="34" charset="0"/>
              <a:buChar char="•"/>
              <a:tabLst>
                <a:tab pos="1603375" algn="l"/>
              </a:tabLst>
              <a:defRPr/>
            </a:pPr>
            <a:r>
              <a:rPr lang="en-US" sz="2000" dirty="0">
                <a:latin typeface="Times New Roman" pitchFamily="18" charset="0"/>
                <a:cs typeface="Times New Roman" pitchFamily="18" charset="0"/>
              </a:rPr>
              <a:t> Police/Fire (Public Safety)</a:t>
            </a:r>
          </a:p>
          <a:p>
            <a:pPr marL="2174875" indent="-176213" fontAlgn="auto">
              <a:spcBef>
                <a:spcPts val="0"/>
              </a:spcBef>
              <a:spcAft>
                <a:spcPts val="0"/>
              </a:spcAft>
              <a:buFont typeface="Arial" pitchFamily="34" charset="0"/>
              <a:buChar char="•"/>
              <a:defRPr/>
            </a:pPr>
            <a:endParaRPr lang="en-US" sz="2000" dirty="0">
              <a:latin typeface="Times New Roman" pitchFamily="18" charset="0"/>
              <a:cs typeface="Times New Roman" pitchFamily="18" charset="0"/>
            </a:endParaRPr>
          </a:p>
          <a:p>
            <a:pPr marL="461963" indent="-114300" fontAlgn="auto">
              <a:spcBef>
                <a:spcPts val="0"/>
              </a:spcBef>
              <a:spcAft>
                <a:spcPts val="0"/>
              </a:spcAft>
              <a:defRPr/>
            </a:pPr>
            <a:r>
              <a:rPr lang="en-US" sz="2000" dirty="0">
                <a:latin typeface="Times New Roman" pitchFamily="18" charset="0"/>
                <a:cs typeface="Times New Roman" pitchFamily="18" charset="0"/>
              </a:rPr>
              <a:t>			</a:t>
            </a:r>
          </a:p>
          <a:p>
            <a:pPr marL="461963" indent="-114300" fontAlgn="auto">
              <a:spcBef>
                <a:spcPts val="0"/>
              </a:spcBef>
              <a:spcAft>
                <a:spcPts val="0"/>
              </a:spcAft>
              <a:defRPr/>
            </a:pPr>
            <a:r>
              <a:rPr lang="en-US" sz="2000" dirty="0">
                <a:latin typeface="Times New Roman" pitchFamily="18" charset="0"/>
                <a:cs typeface="Times New Roman" pitchFamily="18" charset="0"/>
              </a:rPr>
              <a:t>				</a:t>
            </a:r>
          </a:p>
          <a:p>
            <a:pPr algn="ctr" fontAlgn="auto">
              <a:spcBef>
                <a:spcPts val="0"/>
              </a:spcBef>
              <a:spcAft>
                <a:spcPts val="0"/>
              </a:spcAft>
              <a:defRPr/>
            </a:pPr>
            <a:endParaRPr lang="en-US" sz="2000" b="1" i="1" dirty="0">
              <a:latin typeface="Times New Roman" pitchFamily="18" charset="0"/>
              <a:cs typeface="Times New Roman" pitchFamily="18" charset="0"/>
            </a:endParaRPr>
          </a:p>
          <a:p>
            <a:pPr algn="ctr" fontAlgn="auto">
              <a:spcBef>
                <a:spcPts val="0"/>
              </a:spcBef>
              <a:spcAft>
                <a:spcPts val="0"/>
              </a:spcAft>
              <a:defRPr/>
            </a:pPr>
            <a:endParaRPr lang="en-US" sz="2000" b="1" i="1" dirty="0">
              <a:latin typeface="Times New Roman" pitchFamily="18" charset="0"/>
              <a:cs typeface="Times New Roman" pitchFamily="18" charset="0"/>
            </a:endParaRPr>
          </a:p>
          <a:p>
            <a:pPr fontAlgn="auto">
              <a:spcBef>
                <a:spcPts val="0"/>
              </a:spcBef>
              <a:spcAft>
                <a:spcPts val="0"/>
              </a:spcAft>
              <a:buFont typeface="Arial" pitchFamily="34" charset="0"/>
              <a:buChar char="•"/>
              <a:defRPr/>
            </a:pPr>
            <a:endParaRPr lang="en-US" sz="2800" b="1" dirty="0">
              <a:latin typeface="Times New Roman" pitchFamily="18" charset="0"/>
              <a:cs typeface="Times New Roman" pitchFamily="18" charset="0"/>
            </a:endParaRPr>
          </a:p>
          <a:p>
            <a:pPr marL="171450" lvl="1" fontAlgn="auto">
              <a:spcBef>
                <a:spcPts val="0"/>
              </a:spcBef>
              <a:spcAft>
                <a:spcPts val="0"/>
              </a:spcAft>
              <a:buClr>
                <a:schemeClr val="accent1">
                  <a:lumMod val="50000"/>
                </a:schemeClr>
              </a:buClr>
              <a:defRPr/>
            </a:pPr>
            <a:endParaRPr lang="en-US" sz="2400" dirty="0">
              <a:latin typeface="Times New Roman" pitchFamily="18" charset="0"/>
              <a:cs typeface="Times New Roman" pitchFamily="18" charset="0"/>
            </a:endParaRPr>
          </a:p>
        </p:txBody>
      </p:sp>
      <p:pic>
        <p:nvPicPr>
          <p:cNvPr id="79875" name="Picture 5"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534400" cy="60960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sz="2600" u="sng" dirty="0" smtClean="0">
                <a:solidFill>
                  <a:schemeClr val="tx2">
                    <a:lumMod val="75000"/>
                  </a:schemeClr>
                </a:solidFill>
                <a:latin typeface="Times New Roman" pitchFamily="18" charset="0"/>
                <a:cs typeface="Times New Roman" pitchFamily="18" charset="0"/>
              </a:rPr>
              <a:t>Paying an Internal Vendor, Cont’d.</a:t>
            </a:r>
          </a:p>
          <a:p>
            <a:pPr algn="ctr" eaLnBrk="1" fontAlgn="auto" hangingPunct="1">
              <a:spcAft>
                <a:spcPts val="0"/>
              </a:spcAft>
              <a:buClr>
                <a:schemeClr val="accent1">
                  <a:lumMod val="50000"/>
                </a:schemeClr>
              </a:buClr>
              <a:buFont typeface="Arial" pitchFamily="34" charset="0"/>
              <a:buNone/>
              <a:defRPr/>
            </a:pPr>
            <a:endParaRPr lang="en-US" sz="1200" dirty="0" smtClean="0">
              <a:latin typeface="Times New Roman" pitchFamily="18" charset="0"/>
              <a:cs typeface="Times New Roman" pitchFamily="18" charset="0"/>
            </a:endParaRPr>
          </a:p>
          <a:p>
            <a:pPr algn="ctr" eaLnBrk="1" fontAlgn="auto" hangingPunct="1">
              <a:spcAft>
                <a:spcPts val="0"/>
              </a:spcAft>
              <a:buFont typeface="Arial" pitchFamily="34" charset="0"/>
              <a:buNone/>
              <a:defRPr/>
            </a:pPr>
            <a:r>
              <a:rPr lang="en-US" sz="2400" b="1" i="1" dirty="0" smtClean="0">
                <a:latin typeface="Times New Roman" pitchFamily="18" charset="0"/>
                <a:cs typeface="Times New Roman" pitchFamily="18" charset="0"/>
              </a:rPr>
              <a:t>Plant Accounting Role/Tasks:</a:t>
            </a:r>
            <a:endParaRPr lang="en-US" sz="2000" dirty="0" smtClean="0">
              <a:latin typeface="Times New Roman" pitchFamily="18" charset="0"/>
              <a:cs typeface="Times New Roman" pitchFamily="18" charset="0"/>
            </a:endParaRPr>
          </a:p>
          <a:p>
            <a:pPr marL="803275" indent="-293688" eaLnBrk="1" fontAlgn="auto" hangingPunct="1">
              <a:lnSpc>
                <a:spcPct val="150000"/>
              </a:lnSpc>
              <a:spcAft>
                <a:spcPts val="0"/>
              </a:spcAft>
              <a:buFont typeface="Arial" pitchFamily="34" charset="0"/>
              <a:buNone/>
              <a:defRPr/>
            </a:pPr>
            <a:endParaRPr lang="en-US" sz="2000" dirty="0" smtClean="0">
              <a:latin typeface="Times New Roman" pitchFamily="18" charset="0"/>
              <a:cs typeface="Times New Roman" pitchFamily="18" charset="0"/>
            </a:endParaRPr>
          </a:p>
          <a:p>
            <a:pPr marL="803275" indent="-293688" eaLnBrk="1" fontAlgn="auto" hangingPunct="1">
              <a:spcAft>
                <a:spcPts val="0"/>
              </a:spcAft>
              <a:buFont typeface="Arial" pitchFamily="34" charset="0"/>
              <a:buNone/>
              <a:defRPr/>
            </a:pPr>
            <a:r>
              <a:rPr lang="en-US" sz="2000" dirty="0" smtClean="0">
                <a:latin typeface="Times New Roman" pitchFamily="18" charset="0"/>
                <a:cs typeface="Times New Roman" pitchFamily="18" charset="0"/>
              </a:rPr>
              <a:t>For internal vendors charging projects from their own accounts (except Facilities):</a:t>
            </a:r>
          </a:p>
          <a:p>
            <a:pPr marL="803275" indent="-293688" eaLnBrk="1" fontAlgn="auto" hangingPunct="1">
              <a:spcAft>
                <a:spcPts val="0"/>
              </a:spcAft>
              <a:buFont typeface="Arial" pitchFamily="34" charset="0"/>
              <a:buNone/>
              <a:defRPr/>
            </a:pPr>
            <a:endParaRPr lang="en-US" sz="2000" dirty="0" smtClean="0">
              <a:latin typeface="Times New Roman" pitchFamily="18" charset="0"/>
              <a:cs typeface="Times New Roman" pitchFamily="18" charset="0"/>
            </a:endParaRPr>
          </a:p>
          <a:p>
            <a:pPr marL="1479550" indent="290513" eaLnBrk="1" fontAlgn="auto" hangingPunct="1">
              <a:spcAft>
                <a:spcPts val="0"/>
              </a:spcAft>
              <a:defRPr/>
            </a:pPr>
            <a:r>
              <a:rPr lang="en-US" sz="1800" dirty="0" smtClean="0">
                <a:latin typeface="Times New Roman" pitchFamily="18" charset="0"/>
                <a:cs typeface="Times New Roman" pitchFamily="18" charset="0"/>
              </a:rPr>
              <a:t>Verify encumbrance by </a:t>
            </a:r>
            <a:r>
              <a:rPr lang="en-US" sz="1800" b="1" dirty="0" smtClean="0">
                <a:ln w="11430">
                  <a:solidFill>
                    <a:schemeClr val="tx1"/>
                  </a:solidFill>
                </a:ln>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GREENSHEET</a:t>
            </a:r>
            <a:r>
              <a:rPr lang="en-US" sz="1800" dirty="0" smtClean="0">
                <a:latin typeface="Times New Roman" pitchFamily="18" charset="0"/>
                <a:cs typeface="Times New Roman" pitchFamily="18" charset="0"/>
              </a:rPr>
              <a:t>.</a:t>
            </a:r>
          </a:p>
          <a:p>
            <a:pPr marL="1773238" lvl="1" indent="-293688" eaLnBrk="1" fontAlgn="auto" hangingPunct="1">
              <a:lnSpc>
                <a:spcPct val="150000"/>
              </a:lnSpc>
              <a:spcAft>
                <a:spcPts val="0"/>
              </a:spcAft>
              <a:buFont typeface="Arial" pitchFamily="34" charset="0"/>
              <a:buChar char="•"/>
              <a:defRPr/>
            </a:pPr>
            <a:endParaRPr lang="en-US" sz="700" dirty="0" smtClean="0">
              <a:latin typeface="Times New Roman" pitchFamily="18" charset="0"/>
              <a:cs typeface="Times New Roman" pitchFamily="18" charset="0"/>
            </a:endParaRPr>
          </a:p>
          <a:p>
            <a:pPr marL="1773238" lvl="1" indent="-293688" eaLnBrk="1" fontAlgn="auto" hangingPunct="1">
              <a:lnSpc>
                <a:spcPct val="110000"/>
              </a:lnSpc>
              <a:spcAft>
                <a:spcPts val="0"/>
              </a:spcAft>
              <a:buFont typeface="Arial" pitchFamily="34" charset="0"/>
              <a:buChar char="•"/>
              <a:defRPr/>
            </a:pPr>
            <a:r>
              <a:rPr lang="en-US" sz="1800" dirty="0" smtClean="0">
                <a:latin typeface="Times New Roman" pitchFamily="18" charset="0"/>
                <a:cs typeface="Times New Roman" pitchFamily="18" charset="0"/>
              </a:rPr>
              <a:t>Generate </a:t>
            </a:r>
            <a:r>
              <a:rPr lang="en-US" sz="1800"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GOLDENROD </a:t>
            </a:r>
            <a:r>
              <a:rPr lang="en-US" sz="1800" dirty="0" smtClean="0">
                <a:latin typeface="Times New Roman" pitchFamily="18" charset="0"/>
                <a:cs typeface="Times New Roman" pitchFamily="18" charset="0"/>
              </a:rPr>
              <a:t>with detailed charges from internal vendor attached</a:t>
            </a:r>
          </a:p>
          <a:p>
            <a:pPr marL="1773238" lvl="1" indent="-293688" eaLnBrk="1" fontAlgn="auto" hangingPunct="1">
              <a:lnSpc>
                <a:spcPct val="110000"/>
              </a:lnSpc>
              <a:spcAft>
                <a:spcPts val="0"/>
              </a:spcAft>
              <a:buFont typeface="Arial" pitchFamily="34" charset="0"/>
              <a:buChar char="•"/>
              <a:defRPr/>
            </a:pPr>
            <a:endParaRPr lang="en-US" sz="600" dirty="0" smtClean="0">
              <a:latin typeface="Times New Roman" pitchFamily="18" charset="0"/>
              <a:cs typeface="Times New Roman" pitchFamily="18" charset="0"/>
            </a:endParaRPr>
          </a:p>
          <a:p>
            <a:pPr marL="1773238" lvl="1" indent="-293688" eaLnBrk="1" fontAlgn="auto" hangingPunct="1">
              <a:lnSpc>
                <a:spcPct val="150000"/>
              </a:lnSpc>
              <a:spcAft>
                <a:spcPts val="0"/>
              </a:spcAft>
              <a:buFont typeface="Arial" pitchFamily="34" charset="0"/>
              <a:buChar char="•"/>
              <a:defRPr/>
            </a:pPr>
            <a:r>
              <a:rPr lang="en-US" sz="1800" dirty="0" smtClean="0">
                <a:latin typeface="Times New Roman" pitchFamily="18" charset="0"/>
                <a:cs typeface="Times New Roman" pitchFamily="18" charset="0"/>
              </a:rPr>
              <a:t>Once </a:t>
            </a:r>
            <a:r>
              <a:rPr lang="en-US" sz="1800"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GOLDENROD </a:t>
            </a:r>
            <a:r>
              <a:rPr lang="en-US" sz="1800" dirty="0" smtClean="0">
                <a:latin typeface="Times New Roman" pitchFamily="18" charset="0"/>
                <a:cs typeface="Times New Roman" pitchFamily="18" charset="0"/>
              </a:rPr>
              <a:t>is routed and approved, prepare journal entry to charge project</a:t>
            </a:r>
          </a:p>
          <a:p>
            <a:pPr marL="1773238" lvl="1" indent="-293688" eaLnBrk="1" fontAlgn="auto" hangingPunct="1">
              <a:spcAft>
                <a:spcPts val="0"/>
              </a:spcAft>
              <a:buFont typeface="Arial" pitchFamily="34" charset="0"/>
              <a:buChar char="•"/>
              <a:defRPr/>
            </a:pPr>
            <a:endParaRPr lang="en-US" sz="600"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marL="971550" lvl="1" indent="-514350" eaLnBrk="1" fontAlgn="auto" hangingPunct="1">
              <a:spcAft>
                <a:spcPts val="0"/>
              </a:spcAft>
              <a:buClr>
                <a:schemeClr val="accent1">
                  <a:lumMod val="50000"/>
                </a:schemeClr>
              </a:buClr>
              <a:buFont typeface="Arial" pitchFamily="34" charset="0"/>
              <a:buNone/>
              <a:defRPr/>
            </a:pPr>
            <a:endParaRPr lang="en-US" sz="24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pic>
        <p:nvPicPr>
          <p:cNvPr id="86018" name="Picture 3"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54102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sz="2600" u="sng" dirty="0" smtClean="0">
                <a:solidFill>
                  <a:schemeClr val="tx2">
                    <a:lumMod val="75000"/>
                  </a:schemeClr>
                </a:solidFill>
                <a:latin typeface="Times New Roman" pitchFamily="18" charset="0"/>
                <a:cs typeface="Times New Roman" pitchFamily="18" charset="0"/>
              </a:rPr>
              <a:t>Paying an Internal Vendor, Cont’d.</a:t>
            </a:r>
          </a:p>
          <a:p>
            <a:pPr algn="ctr" eaLnBrk="1" fontAlgn="auto" hangingPunct="1">
              <a:spcAft>
                <a:spcPts val="0"/>
              </a:spcAft>
              <a:buClr>
                <a:schemeClr val="accent1">
                  <a:lumMod val="50000"/>
                </a:schemeClr>
              </a:buClr>
              <a:buFont typeface="Arial" pitchFamily="34" charset="0"/>
              <a:buNone/>
              <a:defRPr/>
            </a:pPr>
            <a:endParaRPr lang="en-US" sz="1200" dirty="0" smtClean="0">
              <a:latin typeface="Times New Roman" pitchFamily="18" charset="0"/>
              <a:cs typeface="Times New Roman" pitchFamily="18" charset="0"/>
            </a:endParaRPr>
          </a:p>
          <a:p>
            <a:pPr algn="ctr" eaLnBrk="1" fontAlgn="auto" hangingPunct="1">
              <a:spcAft>
                <a:spcPts val="0"/>
              </a:spcAft>
              <a:buFont typeface="Arial" pitchFamily="34" charset="0"/>
              <a:buNone/>
              <a:defRPr/>
            </a:pPr>
            <a:r>
              <a:rPr lang="en-US" sz="2400" b="1" i="1" dirty="0" smtClean="0">
                <a:latin typeface="Times New Roman" pitchFamily="18" charset="0"/>
                <a:cs typeface="Times New Roman" pitchFamily="18" charset="0"/>
              </a:rPr>
              <a:t>Plant Accounting Role/Tasks:</a:t>
            </a:r>
            <a:endParaRPr lang="en-US" sz="2000" dirty="0" smtClean="0">
              <a:latin typeface="Times New Roman" pitchFamily="18" charset="0"/>
              <a:cs typeface="Times New Roman" pitchFamily="18" charset="0"/>
            </a:endParaRPr>
          </a:p>
          <a:p>
            <a:pPr marL="803275" indent="-293688" eaLnBrk="1" fontAlgn="auto" hangingPunct="1">
              <a:lnSpc>
                <a:spcPct val="150000"/>
              </a:lnSpc>
              <a:spcAft>
                <a:spcPts val="0"/>
              </a:spcAft>
              <a:buFont typeface="Arial" pitchFamily="34" charset="0"/>
              <a:buNone/>
              <a:defRPr/>
            </a:pPr>
            <a:endParaRPr lang="en-US" sz="2000" dirty="0" smtClean="0">
              <a:latin typeface="Times New Roman" pitchFamily="18" charset="0"/>
              <a:cs typeface="Times New Roman" pitchFamily="18" charset="0"/>
            </a:endParaRPr>
          </a:p>
          <a:p>
            <a:pPr marL="803275" indent="-293688" eaLnBrk="1" fontAlgn="auto" hangingPunct="1">
              <a:lnSpc>
                <a:spcPct val="150000"/>
              </a:lnSpc>
              <a:spcAft>
                <a:spcPts val="0"/>
              </a:spcAft>
              <a:buFont typeface="Arial" pitchFamily="34" charset="0"/>
              <a:buNone/>
              <a:defRPr/>
            </a:pPr>
            <a:r>
              <a:rPr lang="en-US" sz="2000" dirty="0" smtClean="0">
                <a:latin typeface="Times New Roman" pitchFamily="18" charset="0"/>
                <a:cs typeface="Times New Roman" pitchFamily="18" charset="0"/>
              </a:rPr>
              <a:t>For Facilities:</a:t>
            </a:r>
          </a:p>
          <a:p>
            <a:pPr marL="1203325" lvl="1" indent="-293688" eaLnBrk="1" fontAlgn="auto" hangingPunct="1">
              <a:lnSpc>
                <a:spcPct val="150000"/>
              </a:lnSpc>
              <a:spcAft>
                <a:spcPts val="0"/>
              </a:spcAft>
              <a:buFont typeface="Arial" pitchFamily="34" charset="0"/>
              <a:buChar char="•"/>
              <a:defRPr/>
            </a:pPr>
            <a:r>
              <a:rPr lang="en-US" sz="2000" dirty="0" smtClean="0">
                <a:latin typeface="Times New Roman" pitchFamily="18" charset="0"/>
                <a:cs typeface="Times New Roman" pitchFamily="18" charset="0"/>
              </a:rPr>
              <a:t>Verify encumbrance by </a:t>
            </a:r>
            <a:r>
              <a:rPr lang="en-US" sz="2000" b="1" dirty="0" smtClean="0">
                <a:ln w="11430">
                  <a:solidFill>
                    <a:schemeClr val="tx1"/>
                  </a:solidFill>
                </a:ln>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GREENSHEET.</a:t>
            </a:r>
            <a:endParaRPr lang="en-US" sz="2000" dirty="0" smtClean="0">
              <a:latin typeface="Times New Roman" pitchFamily="18" charset="0"/>
              <a:cs typeface="Times New Roman" pitchFamily="18" charset="0"/>
            </a:endParaRPr>
          </a:p>
          <a:p>
            <a:pPr marL="1203325" lvl="1" indent="-293688" eaLnBrk="1" fontAlgn="auto" hangingPunct="1">
              <a:lnSpc>
                <a:spcPct val="150000"/>
              </a:lnSpc>
              <a:spcAft>
                <a:spcPts val="0"/>
              </a:spcAft>
              <a:buFont typeface="Arial" pitchFamily="34" charset="0"/>
              <a:buChar char="•"/>
              <a:defRPr/>
            </a:pPr>
            <a:r>
              <a:rPr lang="en-US" sz="2000" dirty="0" smtClean="0">
                <a:latin typeface="Times New Roman" pitchFamily="18" charset="0"/>
                <a:cs typeface="Times New Roman" pitchFamily="18" charset="0"/>
              </a:rPr>
              <a:t>Generate </a:t>
            </a:r>
            <a:r>
              <a:rPr lang="en-US" sz="2000"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GOLDENROD </a:t>
            </a:r>
            <a:r>
              <a:rPr lang="en-US" sz="2000" dirty="0" smtClean="0">
                <a:latin typeface="Times New Roman" pitchFamily="18" charset="0"/>
                <a:cs typeface="Times New Roman" pitchFamily="18" charset="0"/>
              </a:rPr>
              <a:t>with detailed invoice(s) attached</a:t>
            </a:r>
          </a:p>
          <a:p>
            <a:pPr marL="1203325" lvl="1" indent="-293688" eaLnBrk="1" fontAlgn="auto" hangingPunct="1">
              <a:spcAft>
                <a:spcPts val="0"/>
              </a:spcAft>
              <a:buFont typeface="Arial" pitchFamily="34" charset="0"/>
              <a:buChar char="•"/>
              <a:defRPr/>
            </a:pPr>
            <a:r>
              <a:rPr lang="en-US" sz="2000" dirty="0" smtClean="0">
                <a:latin typeface="Times New Roman" pitchFamily="18" charset="0"/>
                <a:cs typeface="Times New Roman" pitchFamily="18" charset="0"/>
              </a:rPr>
              <a:t>Check to make sure charge is within budget or estimate originally provided</a:t>
            </a:r>
          </a:p>
          <a:p>
            <a:pPr marL="1203325" lvl="1" indent="-293688" eaLnBrk="1" fontAlgn="auto" hangingPunct="1">
              <a:spcAft>
                <a:spcPts val="0"/>
              </a:spcAft>
              <a:buFont typeface="Arial" pitchFamily="34" charset="0"/>
              <a:buChar char="•"/>
              <a:defRPr/>
            </a:pPr>
            <a:r>
              <a:rPr lang="en-US" sz="2000" dirty="0" smtClean="0">
                <a:latin typeface="Times New Roman" pitchFamily="18" charset="0"/>
                <a:cs typeface="Times New Roman" pitchFamily="18" charset="0"/>
              </a:rPr>
              <a:t>Once </a:t>
            </a:r>
            <a:r>
              <a:rPr lang="en-US" sz="2000"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GOLDENROD </a:t>
            </a:r>
            <a:r>
              <a:rPr lang="en-US" sz="2000" dirty="0" smtClean="0">
                <a:latin typeface="Times New Roman" pitchFamily="18" charset="0"/>
                <a:cs typeface="Times New Roman" pitchFamily="18" charset="0"/>
              </a:rPr>
              <a:t>is approved, notify Facilities that invoice can be taken off “Accounting Hold” and billed to the project</a:t>
            </a:r>
          </a:p>
          <a:p>
            <a:pPr marL="971550" lvl="1" indent="-514350" eaLnBrk="1" fontAlgn="auto" hangingPunct="1">
              <a:spcAft>
                <a:spcPts val="0"/>
              </a:spcAft>
              <a:buClr>
                <a:schemeClr val="accent1">
                  <a:lumMod val="50000"/>
                </a:schemeClr>
              </a:buClr>
              <a:buFont typeface="Arial" pitchFamily="34" charset="0"/>
              <a:buNone/>
              <a:defRPr/>
            </a:pPr>
            <a:endParaRPr lang="en-US" sz="24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pic>
        <p:nvPicPr>
          <p:cNvPr id="88066" name="Picture 3"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686800" cy="5410200"/>
          </a:xfrm>
        </p:spPr>
        <p:txBody>
          <a:bodyPr rtlCol="0">
            <a:normAutofit fontScale="92500" lnSpcReduction="20000"/>
          </a:bodyPr>
          <a:lstStyle/>
          <a:p>
            <a:pPr algn="ctr" eaLnBrk="1" fontAlgn="auto" hangingPunct="1">
              <a:spcAft>
                <a:spcPts val="0"/>
              </a:spcAft>
              <a:buClr>
                <a:schemeClr val="accent1">
                  <a:lumMod val="50000"/>
                </a:schemeClr>
              </a:buClr>
              <a:buFont typeface="Arial" pitchFamily="34" charset="0"/>
              <a:buNone/>
              <a:defRPr/>
            </a:pPr>
            <a:r>
              <a:rPr lang="en-US" sz="2600" u="sng" dirty="0" smtClean="0">
                <a:solidFill>
                  <a:schemeClr val="tx2">
                    <a:lumMod val="75000"/>
                  </a:schemeClr>
                </a:solidFill>
                <a:latin typeface="Times New Roman" pitchFamily="18" charset="0"/>
                <a:cs typeface="Times New Roman" pitchFamily="18" charset="0"/>
              </a:rPr>
              <a:t>Approval and Payment of Legal Invoices</a:t>
            </a:r>
          </a:p>
          <a:p>
            <a:pPr algn="ctr" eaLnBrk="1" fontAlgn="auto" hangingPunct="1">
              <a:spcAft>
                <a:spcPts val="0"/>
              </a:spcAft>
              <a:buClr>
                <a:schemeClr val="accent1">
                  <a:lumMod val="50000"/>
                </a:schemeClr>
              </a:buClr>
              <a:buFont typeface="Arial" pitchFamily="34" charset="0"/>
              <a:buNone/>
              <a:defRPr/>
            </a:pPr>
            <a:endParaRPr lang="en-US" sz="1200" dirty="0" smtClean="0">
              <a:latin typeface="Times New Roman" pitchFamily="18" charset="0"/>
              <a:cs typeface="Times New Roman" pitchFamily="18" charset="0"/>
            </a:endParaRPr>
          </a:p>
          <a:p>
            <a:pPr marL="803275" lvl="1" indent="-9525" eaLnBrk="1" fontAlgn="auto" hangingPunct="1">
              <a:lnSpc>
                <a:spcPct val="150000"/>
              </a:lnSpc>
              <a:spcAft>
                <a:spcPts val="0"/>
              </a:spcAft>
              <a:buFont typeface="Arial" pitchFamily="34" charset="0"/>
              <a:buNone/>
              <a:defRPr/>
            </a:pPr>
            <a:r>
              <a:rPr lang="en-US" sz="2200" dirty="0" smtClean="0">
                <a:latin typeface="Times New Roman" pitchFamily="18" charset="0"/>
                <a:cs typeface="Times New Roman" pitchFamily="18" charset="0"/>
              </a:rPr>
              <a:t>Vendors’ original invoices are received by or forwarded to PA located in AES and are attached to an “Approval for Payment of Legal Invoice”  </a:t>
            </a:r>
            <a:r>
              <a:rPr lang="en-US" sz="2200" b="1" dirty="0" smtClean="0">
                <a:latin typeface="Times New Roman" pitchFamily="18" charset="0"/>
                <a:cs typeface="Times New Roman" pitchFamily="18" charset="0"/>
              </a:rPr>
              <a:t> </a:t>
            </a:r>
            <a:r>
              <a:rPr lang="en-US" sz="2200"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GOLDENROD.</a:t>
            </a:r>
          </a:p>
          <a:p>
            <a:pPr marL="803275" lvl="1" indent="-293688" eaLnBrk="1" fontAlgn="auto" hangingPunct="1">
              <a:lnSpc>
                <a:spcPct val="150000"/>
              </a:lnSpc>
              <a:spcAft>
                <a:spcPts val="0"/>
              </a:spcAft>
              <a:buFont typeface="Arial" pitchFamily="34" charset="0"/>
              <a:buNone/>
              <a:defRPr/>
            </a:pPr>
            <a:endParaRPr lang="en-US" sz="2200" dirty="0" smtClean="0">
              <a:latin typeface="Times New Roman" pitchFamily="18" charset="0"/>
              <a:cs typeface="Times New Roman" pitchFamily="18" charset="0"/>
            </a:endParaRPr>
          </a:p>
          <a:p>
            <a:pPr marL="742950" eaLnBrk="1" fontAlgn="auto" hangingPunct="1">
              <a:lnSpc>
                <a:spcPct val="150000"/>
              </a:lnSpc>
              <a:spcAft>
                <a:spcPts val="0"/>
              </a:spcAft>
              <a:buFont typeface="Arial" pitchFamily="34" charset="0"/>
              <a:buNone/>
              <a:defRPr/>
            </a:pPr>
            <a:r>
              <a:rPr lang="en-US" sz="2000" b="1" dirty="0" smtClean="0">
                <a:latin typeface="Times New Roman" pitchFamily="18" charset="0"/>
                <a:cs typeface="Times New Roman" pitchFamily="18" charset="0"/>
              </a:rPr>
              <a:t> 			</a:t>
            </a:r>
            <a:r>
              <a:rPr lang="en-US" sz="2000"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GOLDENROD</a:t>
            </a:r>
            <a:r>
              <a:rPr lang="en-US" sz="2000" b="1" dirty="0" smtClean="0">
                <a:solidFill>
                  <a:srgbClr val="008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is signed by:</a:t>
            </a:r>
          </a:p>
          <a:p>
            <a:pPr marL="2516188" lvl="2" indent="287338" eaLnBrk="1" fontAlgn="auto" hangingPunct="1">
              <a:lnSpc>
                <a:spcPct val="150000"/>
              </a:lnSpc>
              <a:spcAft>
                <a:spcPts val="0"/>
              </a:spcAft>
              <a:buFont typeface="Arial" pitchFamily="34" charset="0"/>
              <a:buChar char="•"/>
              <a:defRPr/>
            </a:pPr>
            <a:r>
              <a:rPr lang="en-US" sz="2000" dirty="0" smtClean="0">
                <a:latin typeface="Times New Roman" pitchFamily="18" charset="0"/>
                <a:cs typeface="Times New Roman" pitchFamily="18" charset="0"/>
              </a:rPr>
              <a:t>PA</a:t>
            </a:r>
          </a:p>
          <a:p>
            <a:pPr marL="2516188" lvl="2" indent="287338" eaLnBrk="1" fontAlgn="auto" hangingPunct="1">
              <a:lnSpc>
                <a:spcPct val="150000"/>
              </a:lnSpc>
              <a:spcAft>
                <a:spcPts val="0"/>
              </a:spcAft>
              <a:buFont typeface="Arial" pitchFamily="34" charset="0"/>
              <a:buChar char="•"/>
              <a:defRPr/>
            </a:pPr>
            <a:r>
              <a:rPr lang="en-US" sz="2000" dirty="0" smtClean="0">
                <a:latin typeface="Times New Roman" pitchFamily="18" charset="0"/>
                <a:cs typeface="Times New Roman" pitchFamily="18" charset="0"/>
              </a:rPr>
              <a:t>AES/UCHC CPCD Project Manager</a:t>
            </a:r>
          </a:p>
          <a:p>
            <a:pPr marL="2516188" lvl="2" indent="287338" eaLnBrk="1" fontAlgn="auto" hangingPunct="1">
              <a:lnSpc>
                <a:spcPct val="150000"/>
              </a:lnSpc>
              <a:spcAft>
                <a:spcPts val="0"/>
              </a:spcAft>
              <a:buFont typeface="Arial" pitchFamily="34" charset="0"/>
              <a:buChar char="•"/>
              <a:defRPr/>
            </a:pPr>
            <a:r>
              <a:rPr lang="en-US" sz="2000" dirty="0" smtClean="0">
                <a:latin typeface="Times New Roman" pitchFamily="18" charset="0"/>
                <a:cs typeface="Times New Roman" pitchFamily="18" charset="0"/>
              </a:rPr>
              <a:t>their Director</a:t>
            </a:r>
          </a:p>
          <a:p>
            <a:pPr marL="2516188" lvl="2" indent="287338" eaLnBrk="1" fontAlgn="auto" hangingPunct="1">
              <a:lnSpc>
                <a:spcPct val="150000"/>
              </a:lnSpc>
              <a:spcAft>
                <a:spcPts val="0"/>
              </a:spcAft>
              <a:buFont typeface="Arial" pitchFamily="34" charset="0"/>
              <a:buChar char="•"/>
              <a:defRPr/>
            </a:pPr>
            <a:r>
              <a:rPr lang="en-US" sz="2000" dirty="0" smtClean="0">
                <a:latin typeface="Times New Roman" pitchFamily="18" charset="0"/>
                <a:cs typeface="Times New Roman" pitchFamily="18" charset="0"/>
              </a:rPr>
              <a:t>AVP of AES</a:t>
            </a:r>
          </a:p>
          <a:p>
            <a:pPr marL="2516188" lvl="2" indent="287338" eaLnBrk="1" fontAlgn="auto" hangingPunct="1">
              <a:lnSpc>
                <a:spcPct val="150000"/>
              </a:lnSpc>
              <a:spcAft>
                <a:spcPts val="0"/>
              </a:spcAft>
              <a:buFont typeface="Arial" pitchFamily="34" charset="0"/>
              <a:buChar char="•"/>
              <a:defRPr/>
            </a:pPr>
            <a:r>
              <a:rPr lang="en-US" sz="2000" dirty="0" smtClean="0">
                <a:latin typeface="Times New Roman" pitchFamily="18" charset="0"/>
                <a:cs typeface="Times New Roman" pitchFamily="18" charset="0"/>
              </a:rPr>
              <a:t>AVP of UCHC </a:t>
            </a:r>
            <a:r>
              <a:rPr lang="en-US" sz="2000" i="1" dirty="0" smtClean="0">
                <a:latin typeface="Times New Roman" pitchFamily="18" charset="0"/>
                <a:cs typeface="Times New Roman" pitchFamily="18" charset="0"/>
              </a:rPr>
              <a:t>(if  applicable)</a:t>
            </a:r>
            <a:endParaRPr lang="en-US" sz="2000" dirty="0" smtClean="0">
              <a:latin typeface="Times New Roman" pitchFamily="18" charset="0"/>
              <a:cs typeface="Times New Roman" pitchFamily="18" charset="0"/>
            </a:endParaRPr>
          </a:p>
          <a:p>
            <a:pPr marL="2516188" lvl="2" indent="287338" eaLnBrk="1" fontAlgn="auto" hangingPunct="1">
              <a:lnSpc>
                <a:spcPct val="150000"/>
              </a:lnSpc>
              <a:spcAft>
                <a:spcPts val="0"/>
              </a:spcAft>
              <a:buFont typeface="Arial" pitchFamily="34" charset="0"/>
              <a:buChar char="•"/>
              <a:defRPr/>
            </a:pPr>
            <a:r>
              <a:rPr lang="en-US" sz="2000" dirty="0" smtClean="0">
                <a:latin typeface="Times New Roman" pitchFamily="18" charset="0"/>
                <a:cs typeface="Times New Roman" pitchFamily="18" charset="0"/>
              </a:rPr>
              <a:t>CFO</a:t>
            </a:r>
          </a:p>
          <a:p>
            <a:pPr marL="971550" lvl="1" indent="-514350" eaLnBrk="1" fontAlgn="auto" hangingPunct="1">
              <a:spcAft>
                <a:spcPts val="0"/>
              </a:spcAft>
              <a:buClr>
                <a:schemeClr val="accent1">
                  <a:lumMod val="50000"/>
                </a:schemeClr>
              </a:buClr>
              <a:buFont typeface="Arial" pitchFamily="34" charset="0"/>
              <a:buNone/>
              <a:defRPr/>
            </a:pPr>
            <a:endParaRPr lang="en-US" sz="24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pic>
        <p:nvPicPr>
          <p:cNvPr id="90114" name="Picture 3"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5410200"/>
          </a:xfrm>
        </p:spPr>
        <p:txBody>
          <a:bodyPr rtlCol="0">
            <a:normAutofit fontScale="92500" lnSpcReduction="10000"/>
          </a:bodyPr>
          <a:lstStyle/>
          <a:p>
            <a:pPr algn="ctr" eaLnBrk="1" fontAlgn="auto" hangingPunct="1">
              <a:spcAft>
                <a:spcPts val="0"/>
              </a:spcAft>
              <a:buClr>
                <a:schemeClr val="accent1">
                  <a:lumMod val="50000"/>
                </a:schemeClr>
              </a:buClr>
              <a:buFont typeface="Arial" pitchFamily="34" charset="0"/>
              <a:buNone/>
              <a:defRPr/>
            </a:pPr>
            <a:r>
              <a:rPr lang="en-US" sz="2600" u="sng" dirty="0" smtClean="0">
                <a:solidFill>
                  <a:schemeClr val="tx2">
                    <a:lumMod val="75000"/>
                  </a:schemeClr>
                </a:solidFill>
                <a:latin typeface="Times New Roman" pitchFamily="18" charset="0"/>
                <a:cs typeface="Times New Roman" pitchFamily="18" charset="0"/>
              </a:rPr>
              <a:t>Approval and Payment of Legal Invoices, Cont’d.</a:t>
            </a:r>
          </a:p>
          <a:p>
            <a:pPr algn="ctr" eaLnBrk="1" fontAlgn="auto" hangingPunct="1">
              <a:spcAft>
                <a:spcPts val="0"/>
              </a:spcAft>
              <a:buClr>
                <a:schemeClr val="accent1">
                  <a:lumMod val="50000"/>
                </a:schemeClr>
              </a:buClr>
              <a:buFont typeface="Arial" pitchFamily="34" charset="0"/>
              <a:buNone/>
              <a:defRPr/>
            </a:pPr>
            <a:endParaRPr lang="en-US" sz="1200" dirty="0" smtClean="0">
              <a:latin typeface="Times New Roman" pitchFamily="18" charset="0"/>
              <a:cs typeface="Times New Roman" pitchFamily="18" charset="0"/>
            </a:endParaRPr>
          </a:p>
          <a:p>
            <a:pPr algn="ctr" eaLnBrk="1" fontAlgn="auto" hangingPunct="1">
              <a:spcAft>
                <a:spcPts val="0"/>
              </a:spcAft>
              <a:buFont typeface="Arial" pitchFamily="34" charset="0"/>
              <a:buNone/>
              <a:defRPr/>
            </a:pPr>
            <a:r>
              <a:rPr lang="en-US" sz="2400" b="1" i="1" dirty="0" smtClean="0">
                <a:latin typeface="Times New Roman" pitchFamily="18" charset="0"/>
                <a:cs typeface="Times New Roman" pitchFamily="18" charset="0"/>
              </a:rPr>
              <a:t>Plant Accounting Role/Tasks:</a:t>
            </a:r>
            <a:endParaRPr lang="en-US" sz="2000" dirty="0" smtClean="0">
              <a:latin typeface="Times New Roman" pitchFamily="18" charset="0"/>
              <a:cs typeface="Times New Roman" pitchFamily="18" charset="0"/>
            </a:endParaRPr>
          </a:p>
          <a:p>
            <a:pPr marL="803275" indent="-293688" eaLnBrk="1" fontAlgn="auto" hangingPunct="1">
              <a:lnSpc>
                <a:spcPct val="150000"/>
              </a:lnSpc>
              <a:spcAft>
                <a:spcPts val="0"/>
              </a:spcAft>
              <a:buFont typeface="Arial" pitchFamily="34" charset="0"/>
              <a:buNone/>
              <a:defRPr/>
            </a:pPr>
            <a:endParaRPr lang="en-US" sz="2000" dirty="0" smtClean="0">
              <a:latin typeface="Times New Roman" pitchFamily="18" charset="0"/>
              <a:cs typeface="Times New Roman" pitchFamily="18" charset="0"/>
            </a:endParaRPr>
          </a:p>
          <a:p>
            <a:pPr marL="1206500" indent="-174625" eaLnBrk="1" fontAlgn="auto" hangingPunct="1">
              <a:spcAft>
                <a:spcPts val="0"/>
              </a:spcAft>
              <a:buFont typeface="Arial" pitchFamily="34" charset="0"/>
              <a:buChar char="•"/>
              <a:defRPr/>
            </a:pPr>
            <a:r>
              <a:rPr lang="en-US" sz="2000" dirty="0" smtClean="0">
                <a:latin typeface="Times New Roman" pitchFamily="18" charset="0"/>
                <a:cs typeface="Times New Roman" pitchFamily="18" charset="0"/>
              </a:rPr>
              <a:t> Generate a </a:t>
            </a:r>
            <a:r>
              <a:rPr lang="en-US" sz="2000"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GOLDENROD </a:t>
            </a:r>
            <a:r>
              <a:rPr lang="en-US" sz="2000" dirty="0" smtClean="0">
                <a:latin typeface="Times New Roman" pitchFamily="18" charset="0"/>
                <a:cs typeface="Times New Roman" pitchFamily="18" charset="0"/>
              </a:rPr>
              <a:t>checklist</a:t>
            </a:r>
          </a:p>
          <a:p>
            <a:pPr marL="1206500" indent="-174625" eaLnBrk="1" fontAlgn="auto" hangingPunct="1">
              <a:spcAft>
                <a:spcPts val="0"/>
              </a:spcAft>
              <a:buFont typeface="Arial" pitchFamily="34" charset="0"/>
              <a:buChar char="•"/>
              <a:defRPr/>
            </a:pPr>
            <a:endParaRPr lang="en-US" sz="2000" dirty="0" smtClean="0">
              <a:latin typeface="Times New Roman" pitchFamily="18" charset="0"/>
              <a:cs typeface="Times New Roman" pitchFamily="18" charset="0"/>
            </a:endParaRPr>
          </a:p>
          <a:p>
            <a:pPr marL="1206500" indent="-174625" eaLnBrk="1" fontAlgn="auto" hangingPunct="1">
              <a:spcAft>
                <a:spcPts val="0"/>
              </a:spcAft>
              <a:buFont typeface="Arial" pitchFamily="34" charset="0"/>
              <a:buChar char="•"/>
              <a:defRPr/>
            </a:pPr>
            <a:r>
              <a:rPr lang="en-US" sz="2000" dirty="0" smtClean="0">
                <a:latin typeface="Times New Roman" pitchFamily="18" charset="0"/>
                <a:cs typeface="Times New Roman" pitchFamily="18" charset="0"/>
              </a:rPr>
              <a:t>Check that valid PO is in place in the correct project, date stamp invoice, and stamp with “Goods and Services” (red) stamp, record PO #, Project # on invoice</a:t>
            </a:r>
          </a:p>
          <a:p>
            <a:pPr marL="1206500" lvl="1" indent="-174625" eaLnBrk="1" fontAlgn="auto" hangingPunct="1">
              <a:lnSpc>
                <a:spcPct val="150000"/>
              </a:lnSpc>
              <a:spcAft>
                <a:spcPts val="0"/>
              </a:spcAft>
              <a:buFont typeface="Arial" pitchFamily="34" charset="0"/>
              <a:buChar char="•"/>
              <a:defRPr/>
            </a:pPr>
            <a:r>
              <a:rPr lang="en-US" sz="2000" dirty="0" smtClean="0">
                <a:latin typeface="Times New Roman" pitchFamily="18" charset="0"/>
                <a:cs typeface="Times New Roman" pitchFamily="18" charset="0"/>
              </a:rPr>
              <a:t>Log invoice in FAMIS as sent to AES (PM, date)</a:t>
            </a:r>
          </a:p>
          <a:p>
            <a:pPr marL="1206500" lvl="1" indent="-174625" eaLnBrk="1" fontAlgn="auto" hangingPunct="1">
              <a:lnSpc>
                <a:spcPct val="150000"/>
              </a:lnSpc>
              <a:spcAft>
                <a:spcPts val="0"/>
              </a:spcAft>
              <a:buFont typeface="Arial" pitchFamily="34" charset="0"/>
              <a:buChar char="•"/>
              <a:defRPr/>
            </a:pPr>
            <a:r>
              <a:rPr lang="en-US" sz="2000" dirty="0" smtClean="0">
                <a:latin typeface="Times New Roman" pitchFamily="18" charset="0"/>
                <a:cs typeface="Times New Roman" pitchFamily="18" charset="0"/>
              </a:rPr>
              <a:t>Once approvals are received, checklist returned to PA to verify signatures and stamp is signed by authorized person</a:t>
            </a:r>
          </a:p>
          <a:p>
            <a:pPr marL="1206500" lvl="1" indent="-174625" eaLnBrk="1" fontAlgn="auto" hangingPunct="1">
              <a:lnSpc>
                <a:spcPct val="150000"/>
              </a:lnSpc>
              <a:spcAft>
                <a:spcPts val="0"/>
              </a:spcAft>
              <a:buFont typeface="Arial" pitchFamily="34" charset="0"/>
              <a:buChar char="•"/>
              <a:defRPr/>
            </a:pPr>
            <a:r>
              <a:rPr lang="en-US" sz="2000" dirty="0" smtClean="0">
                <a:latin typeface="Times New Roman" pitchFamily="18" charset="0"/>
                <a:cs typeface="Times New Roman" pitchFamily="18" charset="0"/>
              </a:rPr>
              <a:t>Log invoice as sent to AP with date</a:t>
            </a:r>
          </a:p>
          <a:p>
            <a:pPr marL="1206500" lvl="1" indent="-174625" eaLnBrk="1" fontAlgn="auto" hangingPunct="1">
              <a:lnSpc>
                <a:spcPct val="150000"/>
              </a:lnSpc>
              <a:spcAft>
                <a:spcPts val="0"/>
              </a:spcAft>
              <a:buFont typeface="Arial" pitchFamily="34" charset="0"/>
              <a:buChar char="•"/>
              <a:defRPr/>
            </a:pPr>
            <a:r>
              <a:rPr lang="en-US" sz="2000" dirty="0" smtClean="0">
                <a:latin typeface="Times New Roman" pitchFamily="18" charset="0"/>
                <a:cs typeface="Times New Roman" pitchFamily="18" charset="0"/>
              </a:rPr>
              <a:t>Invoice is given to AES to send to AP</a:t>
            </a: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pic>
        <p:nvPicPr>
          <p:cNvPr id="92162" name="Picture 3"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Grp="1" noChangeAspect="1" noChangeArrowheads="1"/>
          </p:cNvPicPr>
          <p:nvPr>
            <p:ph idx="1"/>
          </p:nvPr>
        </p:nvPicPr>
        <p:blipFill>
          <a:blip r:embed="rId3"/>
          <a:srcRect/>
          <a:stretch>
            <a:fillRect/>
          </a:stretch>
        </p:blipFill>
        <p:spPr>
          <a:xfrm>
            <a:off x="2308225" y="228600"/>
            <a:ext cx="4525963" cy="66294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u="sng" dirty="0" smtClean="0">
                <a:solidFill>
                  <a:schemeClr val="tx2">
                    <a:lumMod val="75000"/>
                  </a:schemeClr>
                </a:solidFill>
                <a:latin typeface="Times New Roman" pitchFamily="18" charset="0"/>
                <a:cs typeface="Times New Roman" pitchFamily="18" charset="0"/>
              </a:rPr>
              <a:t>Financial Policies and Procedures for the Capital Project Delivery Process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4294967295"/>
          </p:nvPr>
        </p:nvSpPr>
        <p:spPr>
          <a:xfrm>
            <a:off x="2286000" y="1905000"/>
            <a:ext cx="6858000" cy="4495800"/>
          </a:xfrm>
        </p:spPr>
        <p:txBody>
          <a:bodyPr rtlCol="0">
            <a:normAutofit lnSpcReduction="10000"/>
          </a:bodyPr>
          <a:lstStyle/>
          <a:p>
            <a:pPr eaLnBrk="1" fontAlgn="auto" hangingPunct="1">
              <a:spcAft>
                <a:spcPts val="0"/>
              </a:spcAft>
              <a:buClr>
                <a:schemeClr val="accent1">
                  <a:lumMod val="50000"/>
                </a:schemeClr>
              </a:buClr>
              <a:buFont typeface="Arial" pitchFamily="34" charset="0"/>
              <a:buChar char="•"/>
              <a:defRPr/>
            </a:pPr>
            <a:r>
              <a:rPr lang="en-US" sz="3600" dirty="0" smtClean="0">
                <a:solidFill>
                  <a:schemeClr val="bg1">
                    <a:lumMod val="50000"/>
                  </a:schemeClr>
                </a:solidFill>
                <a:latin typeface="Times New Roman" pitchFamily="18" charset="0"/>
                <a:cs typeface="Times New Roman" pitchFamily="18" charset="0"/>
              </a:rPr>
              <a:t>Project Initiation</a:t>
            </a:r>
          </a:p>
          <a:p>
            <a:pPr eaLnBrk="1" fontAlgn="auto" hangingPunct="1">
              <a:spcAft>
                <a:spcPts val="0"/>
              </a:spcAft>
              <a:buClr>
                <a:schemeClr val="accent1">
                  <a:lumMod val="50000"/>
                </a:schemeClr>
              </a:buClr>
              <a:buFont typeface="Arial" pitchFamily="34" charset="0"/>
              <a:buChar char="•"/>
              <a:defRPr/>
            </a:pPr>
            <a:endParaRPr lang="en-US" sz="2800" dirty="0">
              <a:latin typeface="Times New Roman" pitchFamily="18" charset="0"/>
              <a:cs typeface="Times New Roman" pitchFamily="18" charset="0"/>
            </a:endParaRPr>
          </a:p>
          <a:p>
            <a:pPr eaLnBrk="1" fontAlgn="auto" hangingPunct="1">
              <a:spcAft>
                <a:spcPts val="0"/>
              </a:spcAft>
              <a:buClr>
                <a:schemeClr val="accent1">
                  <a:lumMod val="50000"/>
                </a:schemeClr>
              </a:buClr>
              <a:buFont typeface="Arial" pitchFamily="34" charset="0"/>
              <a:buChar char="•"/>
              <a:defRPr/>
            </a:pPr>
            <a:r>
              <a:rPr lang="en-US" sz="3600" dirty="0" smtClean="0">
                <a:solidFill>
                  <a:schemeClr val="bg1">
                    <a:lumMod val="50000"/>
                  </a:schemeClr>
                </a:solidFill>
                <a:latin typeface="Times New Roman" pitchFamily="18" charset="0"/>
                <a:cs typeface="Times New Roman" pitchFamily="18" charset="0"/>
              </a:rPr>
              <a:t>Procedures for Design and Construction</a:t>
            </a:r>
          </a:p>
          <a:p>
            <a:pPr eaLnBrk="1" fontAlgn="auto" hangingPunct="1">
              <a:spcAft>
                <a:spcPts val="0"/>
              </a:spcAft>
              <a:buClr>
                <a:schemeClr val="accent1">
                  <a:lumMod val="50000"/>
                </a:schemeClr>
              </a:buClr>
              <a:buFont typeface="Arial" pitchFamily="34" charset="0"/>
              <a:buChar char="•"/>
              <a:defRPr/>
            </a:pPr>
            <a:endParaRPr lang="en-US" sz="2800" dirty="0">
              <a:solidFill>
                <a:schemeClr val="bg1">
                  <a:lumMod val="50000"/>
                </a:schemeClr>
              </a:solidFill>
              <a:latin typeface="Times New Roman" pitchFamily="18" charset="0"/>
              <a:cs typeface="Times New Roman" pitchFamily="18" charset="0"/>
            </a:endParaRPr>
          </a:p>
          <a:p>
            <a:pPr eaLnBrk="1" fontAlgn="auto" hangingPunct="1">
              <a:spcAft>
                <a:spcPts val="0"/>
              </a:spcAft>
              <a:buClr>
                <a:schemeClr val="accent1">
                  <a:lumMod val="50000"/>
                </a:schemeClr>
              </a:buClr>
              <a:buFont typeface="Arial" pitchFamily="34" charset="0"/>
              <a:buChar char="•"/>
              <a:defRPr/>
            </a:pPr>
            <a:r>
              <a:rPr lang="en-US" sz="3600" b="1" dirty="0" smtClean="0">
                <a:latin typeface="Times New Roman" pitchFamily="18" charset="0"/>
                <a:cs typeface="Times New Roman" pitchFamily="18" charset="0"/>
              </a:rPr>
              <a:t>Other Accounting Procedures</a:t>
            </a:r>
          </a:p>
          <a:p>
            <a:pPr eaLnBrk="1" fontAlgn="auto" hangingPunct="1">
              <a:spcAft>
                <a:spcPts val="0"/>
              </a:spcAft>
              <a:buClr>
                <a:schemeClr val="accent1">
                  <a:lumMod val="50000"/>
                </a:schemeClr>
              </a:buClr>
              <a:buFont typeface="Arial" pitchFamily="34" charset="0"/>
              <a:buChar char="•"/>
              <a:defRPr/>
            </a:pPr>
            <a:endParaRPr lang="en-US" sz="3600" dirty="0">
              <a:solidFill>
                <a:schemeClr val="bg1">
                  <a:lumMod val="50000"/>
                </a:schemeClr>
              </a:solidFill>
              <a:latin typeface="Times New Roman" pitchFamily="18" charset="0"/>
              <a:cs typeface="Times New Roman" pitchFamily="18" charset="0"/>
            </a:endParaRPr>
          </a:p>
          <a:p>
            <a:pPr eaLnBrk="1" fontAlgn="auto" hangingPunct="1">
              <a:spcAft>
                <a:spcPts val="0"/>
              </a:spcAft>
              <a:buClr>
                <a:schemeClr val="accent1">
                  <a:lumMod val="50000"/>
                </a:schemeClr>
              </a:buClr>
              <a:buFont typeface="Arial" pitchFamily="34" charset="0"/>
              <a:buChar char="•"/>
              <a:defRPr/>
            </a:pPr>
            <a:r>
              <a:rPr lang="en-US" sz="3600" dirty="0" smtClean="0">
                <a:solidFill>
                  <a:schemeClr val="bg1">
                    <a:lumMod val="50000"/>
                  </a:schemeClr>
                </a:solidFill>
                <a:latin typeface="Times New Roman" pitchFamily="18" charset="0"/>
                <a:cs typeface="Times New Roman" pitchFamily="18" charset="0"/>
              </a:rPr>
              <a:t>UCONN 2000 Project Audits</a:t>
            </a:r>
            <a:endParaRPr lang="en-US" sz="3600" dirty="0">
              <a:solidFill>
                <a:schemeClr val="bg1">
                  <a:lumMod val="50000"/>
                </a:schemeClr>
              </a:solidFill>
              <a:latin typeface="Times New Roman" pitchFamily="18" charset="0"/>
              <a:cs typeface="Times New Roman" pitchFamily="18" charset="0"/>
            </a:endParaRPr>
          </a:p>
        </p:txBody>
      </p:sp>
      <p:sp>
        <p:nvSpPr>
          <p:cNvPr id="4" name="Content Placeholder 2"/>
          <p:cNvSpPr txBox="1">
            <a:spLocks/>
          </p:cNvSpPr>
          <p:nvPr/>
        </p:nvSpPr>
        <p:spPr bwMode="auto">
          <a:xfrm>
            <a:off x="1219200" y="457200"/>
            <a:ext cx="6858000" cy="1143000"/>
          </a:xfrm>
          <a:prstGeom prst="rect">
            <a:avLst/>
          </a:prstGeom>
          <a:noFill/>
          <a:ln w="9525">
            <a:noFill/>
            <a:miter lim="800000"/>
            <a:headEnd/>
            <a:tailEnd/>
          </a:ln>
        </p:spPr>
        <p:txBody>
          <a:bodyPr>
            <a:normAutofit/>
          </a:bodyPr>
          <a:lstStyle/>
          <a:p>
            <a:pPr marL="342900" indent="-342900" fontAlgn="auto">
              <a:spcBef>
                <a:spcPct val="20000"/>
              </a:spcBef>
              <a:spcAft>
                <a:spcPts val="0"/>
              </a:spcAft>
              <a:buClr>
                <a:schemeClr val="accent1">
                  <a:lumMod val="50000"/>
                </a:schemeClr>
              </a:buClr>
              <a:defRPr/>
            </a:pPr>
            <a:endParaRPr lang="en-US" sz="3600" dirty="0">
              <a:latin typeface="Times New Roman" pitchFamily="18" charset="0"/>
              <a:cs typeface="Times New Roman" pitchFamily="18" charset="0"/>
            </a:endParaRPr>
          </a:p>
        </p:txBody>
      </p:sp>
      <p:pic>
        <p:nvPicPr>
          <p:cNvPr id="102404" name="Picture 5"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66800"/>
            <a:ext cx="7467600" cy="48006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sz="3600" u="sng" dirty="0" smtClean="0">
                <a:solidFill>
                  <a:schemeClr val="tx2">
                    <a:lumMod val="75000"/>
                  </a:schemeClr>
                </a:solidFill>
                <a:latin typeface="Times New Roman" pitchFamily="18" charset="0"/>
                <a:cs typeface="Times New Roman" pitchFamily="18" charset="0"/>
              </a:rPr>
              <a:t>Project </a:t>
            </a:r>
            <a:r>
              <a:rPr lang="en-US" sz="3600" u="sng" dirty="0" smtClean="0">
                <a:solidFill>
                  <a:schemeClr val="tx2">
                    <a:lumMod val="75000"/>
                  </a:schemeClr>
                </a:solidFill>
                <a:latin typeface="Times New Roman" pitchFamily="18" charset="0"/>
                <a:ea typeface="+mj-ea"/>
                <a:cs typeface="Times New Roman" pitchFamily="18" charset="0"/>
              </a:rPr>
              <a:t>Initiation</a:t>
            </a:r>
          </a:p>
          <a:p>
            <a:pPr lvl="1" eaLnBrk="1" fontAlgn="auto" hangingPunct="1">
              <a:spcAft>
                <a:spcPts val="0"/>
              </a:spcAft>
              <a:buClr>
                <a:schemeClr val="accent1">
                  <a:lumMod val="50000"/>
                </a:schemeClr>
              </a:buClr>
              <a:buFont typeface="Arial" pitchFamily="34" charset="0"/>
              <a:buChar char="•"/>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Char char="•"/>
              <a:defRPr/>
            </a:pPr>
            <a:r>
              <a:rPr lang="en-US" dirty="0" smtClean="0">
                <a:latin typeface="Times New Roman" pitchFamily="18" charset="0"/>
                <a:cs typeface="Times New Roman" pitchFamily="18" charset="0"/>
              </a:rPr>
              <a:t>Authorization of Capital Budget</a:t>
            </a:r>
          </a:p>
          <a:p>
            <a:pPr lvl="1" eaLnBrk="1" fontAlgn="auto" hangingPunct="1">
              <a:spcAft>
                <a:spcPts val="0"/>
              </a:spcAft>
              <a:buClr>
                <a:schemeClr val="accent1">
                  <a:lumMod val="50000"/>
                </a:schemeClr>
              </a:buClr>
              <a:buFont typeface="Arial" pitchFamily="34" charset="0"/>
              <a:buChar char="•"/>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Char char="•"/>
              <a:defRPr/>
            </a:pPr>
            <a:r>
              <a:rPr lang="en-US" dirty="0" smtClean="0">
                <a:latin typeface="Times New Roman" pitchFamily="18" charset="0"/>
                <a:cs typeface="Times New Roman" pitchFamily="18" charset="0"/>
              </a:rPr>
              <a:t>Project Budget Approval</a:t>
            </a:r>
          </a:p>
          <a:p>
            <a:pPr lvl="1" eaLnBrk="1" fontAlgn="auto" hangingPunct="1">
              <a:spcAft>
                <a:spcPts val="0"/>
              </a:spcAft>
              <a:buClr>
                <a:schemeClr val="accent1">
                  <a:lumMod val="50000"/>
                </a:schemeClr>
              </a:buClr>
              <a:buFont typeface="Arial" pitchFamily="34" charset="0"/>
              <a:buChar char="•"/>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Char char="•"/>
              <a:defRPr/>
            </a:pPr>
            <a:r>
              <a:rPr lang="en-US" dirty="0" smtClean="0">
                <a:latin typeface="Times New Roman" pitchFamily="18" charset="0"/>
                <a:cs typeface="Times New Roman" pitchFamily="18" charset="0"/>
              </a:rPr>
              <a:t>Setting Up Capital Projects</a:t>
            </a: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pic>
        <p:nvPicPr>
          <p:cNvPr id="20482" name="Picture 3"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610600" cy="5410200"/>
          </a:xfrm>
        </p:spPr>
        <p:txBody>
          <a:bodyPr rtlCol="0">
            <a:normAutofit fontScale="77500" lnSpcReduction="20000"/>
          </a:bodyPr>
          <a:lstStyle/>
          <a:p>
            <a:pPr algn="ctr" eaLnBrk="1" fontAlgn="auto" hangingPunct="1">
              <a:spcAft>
                <a:spcPts val="0"/>
              </a:spcAft>
              <a:buClr>
                <a:schemeClr val="accent1">
                  <a:lumMod val="50000"/>
                </a:schemeClr>
              </a:buClr>
              <a:buFont typeface="Arial" pitchFamily="34" charset="0"/>
              <a:buNone/>
              <a:defRPr/>
            </a:pPr>
            <a:r>
              <a:rPr lang="en-US" sz="3500" u="sng" dirty="0" smtClean="0">
                <a:solidFill>
                  <a:schemeClr val="tx2">
                    <a:lumMod val="75000"/>
                  </a:schemeClr>
                </a:solidFill>
                <a:latin typeface="Times New Roman" pitchFamily="18" charset="0"/>
                <a:cs typeface="Times New Roman" pitchFamily="18" charset="0"/>
              </a:rPr>
              <a:t>Payroll Allocation</a:t>
            </a:r>
            <a:endParaRPr lang="en-US" sz="3500" dirty="0" smtClean="0">
              <a:latin typeface="Times New Roman" pitchFamily="18" charset="0"/>
              <a:cs typeface="Times New Roman" pitchFamily="18" charset="0"/>
            </a:endParaRPr>
          </a:p>
          <a:p>
            <a:pPr algn="ctr" eaLnBrk="1" fontAlgn="auto" hangingPunct="1">
              <a:spcAft>
                <a:spcPts val="0"/>
              </a:spcAft>
              <a:buFont typeface="Arial" pitchFamily="34" charset="0"/>
              <a:buNone/>
              <a:defRPr/>
            </a:pPr>
            <a:endParaRPr lang="en-US" sz="2600" b="1" i="1" dirty="0" smtClean="0">
              <a:latin typeface="Times New Roman" pitchFamily="18" charset="0"/>
              <a:cs typeface="Times New Roman" pitchFamily="18" charset="0"/>
            </a:endParaRPr>
          </a:p>
          <a:p>
            <a:pPr algn="ctr" eaLnBrk="1" fontAlgn="auto" hangingPunct="1">
              <a:spcAft>
                <a:spcPts val="0"/>
              </a:spcAft>
              <a:buFont typeface="Arial" pitchFamily="34" charset="0"/>
              <a:buNone/>
              <a:defRPr/>
            </a:pPr>
            <a:endParaRPr lang="en-US" sz="2600" b="1" i="1" dirty="0" smtClean="0">
              <a:latin typeface="Times New Roman" pitchFamily="18" charset="0"/>
              <a:cs typeface="Times New Roman" pitchFamily="18" charset="0"/>
            </a:endParaRPr>
          </a:p>
          <a:p>
            <a:pPr marL="512763" indent="-173038" eaLnBrk="1" fontAlgn="auto" hangingPunct="1">
              <a:spcAft>
                <a:spcPts val="0"/>
              </a:spcAft>
              <a:buFont typeface="Arial" pitchFamily="34" charset="0"/>
              <a:buNone/>
              <a:tabLst>
                <a:tab pos="1425575" algn="l"/>
              </a:tabLst>
              <a:defRPr/>
            </a:pPr>
            <a:r>
              <a:rPr lang="en-US" sz="2600" dirty="0" smtClean="0">
                <a:latin typeface="Times New Roman" pitchFamily="18" charset="0"/>
                <a:cs typeface="Times New Roman" pitchFamily="18" charset="0"/>
              </a:rPr>
              <a:t>Purpose:   	To charge salaries and fringes to projects for designated employees 	in AES, CPCA and the Office of the CFO </a:t>
            </a:r>
          </a:p>
          <a:p>
            <a:pPr marL="512763" indent="-173038" eaLnBrk="1" fontAlgn="auto" hangingPunct="1">
              <a:spcAft>
                <a:spcPts val="0"/>
              </a:spcAft>
              <a:buFont typeface="Arial" pitchFamily="34" charset="0"/>
              <a:buNone/>
              <a:defRPr/>
            </a:pPr>
            <a:endParaRPr lang="en-US" sz="2600" dirty="0" smtClean="0">
              <a:latin typeface="Times New Roman" pitchFamily="18" charset="0"/>
              <a:cs typeface="Times New Roman" pitchFamily="18" charset="0"/>
            </a:endParaRPr>
          </a:p>
          <a:p>
            <a:pPr marL="512763" indent="-173038" eaLnBrk="1" fontAlgn="auto" hangingPunct="1">
              <a:spcAft>
                <a:spcPts val="0"/>
              </a:spcAft>
              <a:buFont typeface="Arial" pitchFamily="34" charset="0"/>
              <a:buNone/>
              <a:defRPr/>
            </a:pPr>
            <a:r>
              <a:rPr lang="en-US" sz="2600" dirty="0" smtClean="0">
                <a:latin typeface="Times New Roman" pitchFamily="18" charset="0"/>
                <a:cs typeface="Times New Roman" pitchFamily="18" charset="0"/>
              </a:rPr>
              <a:t>Method:   Allocate 1% of the total costs for that project for each fiscal quarter</a:t>
            </a:r>
          </a:p>
          <a:p>
            <a:pPr eaLnBrk="1" fontAlgn="auto" hangingPunct="1">
              <a:spcAft>
                <a:spcPts val="0"/>
              </a:spcAft>
              <a:buFont typeface="Arial" pitchFamily="34" charset="0"/>
              <a:buNone/>
              <a:defRPr/>
            </a:pPr>
            <a:endParaRPr lang="en-US" sz="2600" dirty="0" smtClean="0">
              <a:latin typeface="Times New Roman" pitchFamily="18" charset="0"/>
              <a:cs typeface="Times New Roman" pitchFamily="18" charset="0"/>
            </a:endParaRPr>
          </a:p>
          <a:p>
            <a:pPr algn="ctr" eaLnBrk="1" fontAlgn="auto" hangingPunct="1">
              <a:spcAft>
                <a:spcPts val="0"/>
              </a:spcAft>
              <a:buFont typeface="Arial" pitchFamily="34" charset="0"/>
              <a:buNone/>
              <a:defRPr/>
            </a:pPr>
            <a:endParaRPr lang="en-US" sz="2600" b="1" i="1" dirty="0" smtClean="0">
              <a:latin typeface="Times New Roman" pitchFamily="18" charset="0"/>
              <a:cs typeface="Times New Roman" pitchFamily="18" charset="0"/>
            </a:endParaRPr>
          </a:p>
          <a:p>
            <a:pPr algn="ctr" eaLnBrk="1" fontAlgn="auto" hangingPunct="1">
              <a:spcAft>
                <a:spcPts val="0"/>
              </a:spcAft>
              <a:buFont typeface="Arial" pitchFamily="34" charset="0"/>
              <a:buNone/>
              <a:defRPr/>
            </a:pPr>
            <a:r>
              <a:rPr lang="en-US" sz="2600" b="1" i="1" dirty="0" smtClean="0">
                <a:latin typeface="Times New Roman" pitchFamily="18" charset="0"/>
                <a:cs typeface="Times New Roman" pitchFamily="18" charset="0"/>
              </a:rPr>
              <a:t>Plant Accounting Role/Tasks:</a:t>
            </a:r>
          </a:p>
          <a:p>
            <a:pPr algn="ctr" eaLnBrk="1" fontAlgn="auto" hangingPunct="1">
              <a:spcAft>
                <a:spcPts val="0"/>
              </a:spcAft>
              <a:buFont typeface="Arial" pitchFamily="34" charset="0"/>
              <a:buNone/>
              <a:defRPr/>
            </a:pPr>
            <a:endParaRPr lang="en-US" sz="1000" dirty="0" smtClean="0">
              <a:latin typeface="Times New Roman" pitchFamily="18" charset="0"/>
              <a:cs typeface="Times New Roman" pitchFamily="18" charset="0"/>
            </a:endParaRPr>
          </a:p>
          <a:p>
            <a:pPr marL="1206500" indent="-174625" eaLnBrk="1" fontAlgn="auto" hangingPunct="1">
              <a:lnSpc>
                <a:spcPct val="120000"/>
              </a:lnSpc>
              <a:spcAft>
                <a:spcPts val="0"/>
              </a:spcAft>
              <a:buFont typeface="Arial" pitchFamily="34" charset="0"/>
              <a:buChar char="•"/>
              <a:defRPr/>
            </a:pPr>
            <a:r>
              <a:rPr lang="en-US" sz="2600" dirty="0" smtClean="0">
                <a:latin typeface="Times New Roman" pitchFamily="18" charset="0"/>
                <a:cs typeface="Times New Roman" pitchFamily="18" charset="0"/>
              </a:rPr>
              <a:t>Calculate amount of payroll to allocate to projects quarterly based on project expenses</a:t>
            </a:r>
          </a:p>
          <a:p>
            <a:pPr marL="1206500" indent="-174625" eaLnBrk="1" fontAlgn="auto" hangingPunct="1">
              <a:lnSpc>
                <a:spcPct val="160000"/>
              </a:lnSpc>
              <a:spcAft>
                <a:spcPts val="0"/>
              </a:spcAft>
              <a:buFont typeface="Arial" pitchFamily="34" charset="0"/>
              <a:buChar char="•"/>
              <a:defRPr/>
            </a:pPr>
            <a:r>
              <a:rPr lang="en-US" sz="2600" dirty="0" smtClean="0">
                <a:latin typeface="Times New Roman" pitchFamily="18" charset="0"/>
                <a:cs typeface="Times New Roman" pitchFamily="18" charset="0"/>
              </a:rPr>
              <a:t>Generate a journal entry to move payroll expenses into projects</a:t>
            </a:r>
          </a:p>
          <a:p>
            <a:pPr marL="1206500" indent="-174625" eaLnBrk="1" fontAlgn="auto" hangingPunct="1">
              <a:lnSpc>
                <a:spcPct val="120000"/>
              </a:lnSpc>
              <a:spcAft>
                <a:spcPts val="0"/>
              </a:spcAft>
              <a:buFont typeface="Arial" pitchFamily="34" charset="0"/>
              <a:buChar char="•"/>
              <a:defRPr/>
            </a:pPr>
            <a:r>
              <a:rPr lang="en-US" sz="2600" dirty="0" smtClean="0">
                <a:latin typeface="Times New Roman" pitchFamily="18" charset="0"/>
                <a:cs typeface="Times New Roman" pitchFamily="18" charset="0"/>
              </a:rPr>
              <a:t>Record payroll expense allocated for the quarter in FAMIS as miscellaneous costs</a:t>
            </a: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pic>
        <p:nvPicPr>
          <p:cNvPr id="104450" name="Picture 3"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
            <a:ext cx="7543800" cy="5410200"/>
          </a:xfrm>
        </p:spPr>
        <p:txBody>
          <a:bodyPr rtlCol="0">
            <a:normAutofit fontScale="92500"/>
          </a:bodyPr>
          <a:lstStyle/>
          <a:p>
            <a:pPr algn="ctr" eaLnBrk="1" fontAlgn="auto" hangingPunct="1">
              <a:spcAft>
                <a:spcPts val="0"/>
              </a:spcAft>
              <a:buClr>
                <a:schemeClr val="accent1">
                  <a:lumMod val="50000"/>
                </a:schemeClr>
              </a:buClr>
              <a:buFont typeface="Arial" pitchFamily="34" charset="0"/>
              <a:buNone/>
              <a:defRPr/>
            </a:pPr>
            <a:r>
              <a:rPr lang="en-US" sz="4100" u="sng" dirty="0" smtClean="0">
                <a:solidFill>
                  <a:schemeClr val="tx2">
                    <a:lumMod val="75000"/>
                  </a:schemeClr>
                </a:solidFill>
                <a:latin typeface="Times New Roman" pitchFamily="18" charset="0"/>
                <a:cs typeface="Times New Roman" pitchFamily="18" charset="0"/>
              </a:rPr>
              <a:t>Project Financial Close-Out</a:t>
            </a:r>
            <a:endParaRPr lang="en-US" sz="4100" dirty="0" smtClean="0">
              <a:solidFill>
                <a:schemeClr val="tx2">
                  <a:lumMod val="75000"/>
                </a:schemeClr>
              </a:solidFill>
              <a:latin typeface="Times New Roman" pitchFamily="18" charset="0"/>
              <a:cs typeface="Times New Roman" pitchFamily="18" charset="0"/>
            </a:endParaRPr>
          </a:p>
          <a:p>
            <a:pPr algn="ctr" eaLnBrk="1" fontAlgn="auto" hangingPunct="1">
              <a:spcAft>
                <a:spcPts val="0"/>
              </a:spcAft>
              <a:buFont typeface="Arial" pitchFamily="34" charset="0"/>
              <a:buNone/>
              <a:defRPr/>
            </a:pPr>
            <a:endParaRPr lang="en-US" sz="2600" b="1" i="1" dirty="0" smtClean="0">
              <a:latin typeface="Times New Roman" pitchFamily="18" charset="0"/>
              <a:cs typeface="Times New Roman" pitchFamily="18" charset="0"/>
            </a:endParaRPr>
          </a:p>
          <a:p>
            <a:pPr algn="ctr" eaLnBrk="1" fontAlgn="auto" hangingPunct="1">
              <a:spcAft>
                <a:spcPts val="0"/>
              </a:spcAft>
              <a:buFont typeface="Arial" pitchFamily="34" charset="0"/>
              <a:buNone/>
              <a:defRPr/>
            </a:pPr>
            <a:endParaRPr lang="en-US" sz="1300" b="1" i="1" dirty="0" smtClean="0">
              <a:latin typeface="Times New Roman" pitchFamily="18" charset="0"/>
              <a:cs typeface="Times New Roman" pitchFamily="18" charset="0"/>
            </a:endParaRPr>
          </a:p>
          <a:p>
            <a:pPr marL="512763" indent="-173038" eaLnBrk="1" fontAlgn="auto" hangingPunct="1">
              <a:lnSpc>
                <a:spcPct val="170000"/>
              </a:lnSpc>
              <a:spcAft>
                <a:spcPts val="0"/>
              </a:spcAft>
              <a:buFont typeface="Arial" pitchFamily="34" charset="0"/>
              <a:buChar char="•"/>
              <a:defRPr/>
            </a:pPr>
            <a:r>
              <a:rPr lang="en-US" sz="2400" dirty="0" smtClean="0">
                <a:latin typeface="Times New Roman" pitchFamily="18" charset="0"/>
                <a:cs typeface="Times New Roman" pitchFamily="18" charset="0"/>
              </a:rPr>
              <a:t>Performed when a project is near substantial completion</a:t>
            </a:r>
          </a:p>
          <a:p>
            <a:pPr marL="512763" indent="-173038" eaLnBrk="1" fontAlgn="auto" hangingPunct="1">
              <a:lnSpc>
                <a:spcPct val="170000"/>
              </a:lnSpc>
              <a:spcAft>
                <a:spcPts val="0"/>
              </a:spcAft>
              <a:buFont typeface="Arial" pitchFamily="34" charset="0"/>
              <a:buChar char="•"/>
              <a:defRPr/>
            </a:pPr>
            <a:r>
              <a:rPr lang="en-US" sz="2400" dirty="0" smtClean="0">
                <a:latin typeface="Times New Roman" pitchFamily="18" charset="0"/>
                <a:cs typeface="Times New Roman" pitchFamily="18" charset="0"/>
              </a:rPr>
              <a:t>Return unspent funding as follows:</a:t>
            </a:r>
          </a:p>
          <a:p>
            <a:pPr marL="1196975" lvl="1" indent="-342900" eaLnBrk="1" fontAlgn="auto" hangingPunct="1">
              <a:lnSpc>
                <a:spcPct val="170000"/>
              </a:lnSpc>
              <a:spcAft>
                <a:spcPts val="0"/>
              </a:spcAft>
              <a:buFont typeface="+mj-lt"/>
              <a:buAutoNum type="arabicPeriod"/>
              <a:defRPr/>
            </a:pPr>
            <a:r>
              <a:rPr lang="en-US" sz="2400" dirty="0" smtClean="0">
                <a:latin typeface="Times New Roman" pitchFamily="18" charset="0"/>
                <a:cs typeface="Times New Roman" pitchFamily="18" charset="0"/>
              </a:rPr>
              <a:t>Non-Bond funds to the originating source accounts</a:t>
            </a:r>
          </a:p>
          <a:p>
            <a:pPr marL="1196975" lvl="1" indent="-342900" eaLnBrk="1" fontAlgn="auto" hangingPunct="1">
              <a:spcAft>
                <a:spcPts val="0"/>
              </a:spcAft>
              <a:buFont typeface="+mj-lt"/>
              <a:buAutoNum type="arabicPeriod"/>
              <a:defRPr/>
            </a:pPr>
            <a:r>
              <a:rPr lang="en-US" sz="2400" dirty="0" smtClean="0">
                <a:latin typeface="Times New Roman" pitchFamily="18" charset="0"/>
                <a:cs typeface="Times New Roman" pitchFamily="18" charset="0"/>
              </a:rPr>
              <a:t>Deferred Maintenance is returned via the B&amp;G Committee</a:t>
            </a:r>
          </a:p>
          <a:p>
            <a:pPr marL="1196975" lvl="1" indent="-342900" eaLnBrk="1" fontAlgn="auto" hangingPunct="1">
              <a:lnSpc>
                <a:spcPct val="120000"/>
              </a:lnSpc>
              <a:spcAft>
                <a:spcPts val="0"/>
              </a:spcAft>
              <a:buFont typeface="+mj-lt"/>
              <a:buAutoNum type="arabicPeriod"/>
              <a:defRPr/>
            </a:pPr>
            <a:r>
              <a:rPr lang="en-US" sz="2400" dirty="0" smtClean="0">
                <a:latin typeface="Times New Roman" pitchFamily="18" charset="0"/>
                <a:cs typeface="Times New Roman" pitchFamily="18" charset="0"/>
              </a:rPr>
              <a:t>“Named” project funding is reallocated and the indenture change approved by BOT</a:t>
            </a:r>
          </a:p>
        </p:txBody>
      </p:sp>
      <p:pic>
        <p:nvPicPr>
          <p:cNvPr id="106498" name="Picture 4"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610600" cy="5410200"/>
          </a:xfrm>
        </p:spPr>
        <p:txBody>
          <a:bodyPr rtlCol="0">
            <a:normAutofit fontScale="85000" lnSpcReduction="20000"/>
          </a:bodyPr>
          <a:lstStyle/>
          <a:p>
            <a:pPr algn="ctr" eaLnBrk="1" fontAlgn="auto" hangingPunct="1">
              <a:spcAft>
                <a:spcPts val="0"/>
              </a:spcAft>
              <a:buClr>
                <a:schemeClr val="accent1">
                  <a:lumMod val="50000"/>
                </a:schemeClr>
              </a:buClr>
              <a:buFont typeface="Arial" pitchFamily="34" charset="0"/>
              <a:buNone/>
              <a:defRPr/>
            </a:pPr>
            <a:r>
              <a:rPr lang="en-US" sz="4100" u="sng" dirty="0" smtClean="0">
                <a:solidFill>
                  <a:schemeClr val="tx2">
                    <a:lumMod val="75000"/>
                  </a:schemeClr>
                </a:solidFill>
                <a:latin typeface="Times New Roman" pitchFamily="18" charset="0"/>
                <a:cs typeface="Times New Roman" pitchFamily="18" charset="0"/>
              </a:rPr>
              <a:t>Project Financial Close-Out, Cont’d</a:t>
            </a:r>
            <a:endParaRPr lang="en-US" sz="4100" dirty="0" smtClean="0">
              <a:latin typeface="Times New Roman" pitchFamily="18" charset="0"/>
              <a:cs typeface="Times New Roman" pitchFamily="18" charset="0"/>
            </a:endParaRPr>
          </a:p>
          <a:p>
            <a:pPr algn="ctr" eaLnBrk="1" fontAlgn="auto" hangingPunct="1">
              <a:spcAft>
                <a:spcPts val="0"/>
              </a:spcAft>
              <a:buFont typeface="Arial" pitchFamily="34" charset="0"/>
              <a:buNone/>
              <a:defRPr/>
            </a:pPr>
            <a:endParaRPr lang="en-US" sz="2600" b="1" i="1" dirty="0" smtClean="0">
              <a:latin typeface="Times New Roman" pitchFamily="18" charset="0"/>
              <a:cs typeface="Times New Roman" pitchFamily="18" charset="0"/>
            </a:endParaRPr>
          </a:p>
          <a:p>
            <a:pPr algn="ctr" eaLnBrk="1" fontAlgn="auto" hangingPunct="1">
              <a:spcAft>
                <a:spcPts val="0"/>
              </a:spcAft>
              <a:buFont typeface="Arial" pitchFamily="34" charset="0"/>
              <a:buNone/>
              <a:defRPr/>
            </a:pPr>
            <a:r>
              <a:rPr lang="en-US" sz="2600" b="1" i="1" dirty="0" smtClean="0">
                <a:latin typeface="Times New Roman" pitchFamily="18" charset="0"/>
                <a:cs typeface="Times New Roman" pitchFamily="18" charset="0"/>
              </a:rPr>
              <a:t>Plant Accounting Role/Tasks:</a:t>
            </a:r>
          </a:p>
          <a:p>
            <a:pPr algn="ctr" eaLnBrk="1" fontAlgn="auto" hangingPunct="1">
              <a:spcAft>
                <a:spcPts val="0"/>
              </a:spcAft>
              <a:buFont typeface="Arial" pitchFamily="34" charset="0"/>
              <a:buNone/>
              <a:defRPr/>
            </a:pPr>
            <a:endParaRPr lang="en-US" sz="1300" dirty="0" smtClean="0">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Char char="•"/>
              <a:defRPr/>
            </a:pPr>
            <a:r>
              <a:rPr lang="en-US" sz="2600" dirty="0" smtClean="0">
                <a:latin typeface="Times New Roman" pitchFamily="18" charset="0"/>
                <a:cs typeface="Times New Roman" pitchFamily="18" charset="0"/>
              </a:rPr>
              <a:t>Identify projects ready for financial close-out</a:t>
            </a:r>
          </a:p>
          <a:p>
            <a:pPr marL="1206500" indent="-174625" eaLnBrk="1" fontAlgn="auto" hangingPunct="1">
              <a:lnSpc>
                <a:spcPct val="160000"/>
              </a:lnSpc>
              <a:spcAft>
                <a:spcPts val="0"/>
              </a:spcAft>
              <a:buFont typeface="Arial" pitchFamily="34" charset="0"/>
              <a:buChar char="•"/>
              <a:defRPr/>
            </a:pPr>
            <a:r>
              <a:rPr lang="en-US" sz="2600" dirty="0" smtClean="0">
                <a:latin typeface="Times New Roman" pitchFamily="18" charset="0"/>
                <a:cs typeface="Times New Roman" pitchFamily="18" charset="0"/>
              </a:rPr>
              <a:t>Reconcile FRS to FAMIS</a:t>
            </a:r>
          </a:p>
          <a:p>
            <a:pPr marL="1206500" indent="-174625" eaLnBrk="1" fontAlgn="auto" hangingPunct="1">
              <a:lnSpc>
                <a:spcPct val="160000"/>
              </a:lnSpc>
              <a:spcAft>
                <a:spcPts val="0"/>
              </a:spcAft>
              <a:buFont typeface="Arial" pitchFamily="34" charset="0"/>
              <a:buChar char="•"/>
              <a:defRPr/>
            </a:pPr>
            <a:r>
              <a:rPr lang="en-US" sz="2600" dirty="0" smtClean="0">
                <a:latin typeface="Times New Roman" pitchFamily="18" charset="0"/>
                <a:cs typeface="Times New Roman" pitchFamily="18" charset="0"/>
              </a:rPr>
              <a:t>Review payroll allocation amount – 1% of Expenses</a:t>
            </a:r>
          </a:p>
          <a:p>
            <a:pPr marL="1206500" indent="-174625" eaLnBrk="1" fontAlgn="auto" hangingPunct="1">
              <a:lnSpc>
                <a:spcPct val="160000"/>
              </a:lnSpc>
              <a:spcAft>
                <a:spcPts val="0"/>
              </a:spcAft>
              <a:buFont typeface="Arial" pitchFamily="34" charset="0"/>
              <a:buChar char="•"/>
              <a:defRPr/>
            </a:pPr>
            <a:r>
              <a:rPr lang="en-US" sz="2600" dirty="0" smtClean="0">
                <a:latin typeface="Times New Roman" pitchFamily="18" charset="0"/>
                <a:cs typeface="Times New Roman" pitchFamily="18" charset="0"/>
              </a:rPr>
              <a:t>Close all PO’s/Contracts (using </a:t>
            </a:r>
            <a:r>
              <a:rPr lang="en-US" sz="2800" b="1" dirty="0" smtClean="0">
                <a:ln w="11430">
                  <a:solidFill>
                    <a:schemeClr val="tx1"/>
                  </a:solidFill>
                </a:ln>
                <a:solidFill>
                  <a:srgbClr val="008000"/>
                </a:solidFill>
                <a:effectLst>
                  <a:outerShdw blurRad="80000" dist="40000" dir="5040000" algn="tl">
                    <a:srgbClr val="000000">
                      <a:alpha val="30000"/>
                    </a:srgbClr>
                  </a:outerShdw>
                </a:effectLst>
                <a:latin typeface="Times New Roman" pitchFamily="18" charset="0"/>
                <a:cs typeface="Times New Roman" pitchFamily="18" charset="0"/>
              </a:rPr>
              <a:t>GREENSHEET </a:t>
            </a:r>
            <a:r>
              <a:rPr lang="en-US" sz="2800" dirty="0" smtClean="0">
                <a:latin typeface="Times New Roman" pitchFamily="18" charset="0"/>
                <a:cs typeface="Times New Roman" pitchFamily="18" charset="0"/>
              </a:rPr>
              <a:t>process)</a:t>
            </a:r>
            <a:endParaRPr lang="en-US" sz="2800" b="1" dirty="0" smtClean="0">
              <a:ln w="11430">
                <a:solidFill>
                  <a:schemeClr val="tx1"/>
                </a:solidFill>
              </a:ln>
              <a:solidFill>
                <a:srgbClr val="008000"/>
              </a:solidFill>
              <a:effectLst>
                <a:outerShdw blurRad="80000" dist="40000" dir="5040000" algn="tl">
                  <a:srgbClr val="000000">
                    <a:alpha val="30000"/>
                  </a:srgbClr>
                </a:outerShdw>
              </a:effectLst>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Char char="•"/>
              <a:defRPr/>
            </a:pPr>
            <a:r>
              <a:rPr lang="en-US" sz="2600" dirty="0" smtClean="0">
                <a:latin typeface="Times New Roman" pitchFamily="18" charset="0"/>
                <a:cs typeface="Times New Roman" pitchFamily="18" charset="0"/>
              </a:rPr>
              <a:t>Return unspent funding</a:t>
            </a:r>
          </a:p>
          <a:p>
            <a:pPr marL="1206500" indent="-174625" eaLnBrk="1" fontAlgn="auto" hangingPunct="1">
              <a:lnSpc>
                <a:spcPct val="160000"/>
              </a:lnSpc>
              <a:spcAft>
                <a:spcPts val="0"/>
              </a:spcAft>
              <a:buFont typeface="Arial" pitchFamily="34" charset="0"/>
              <a:buChar char="•"/>
              <a:defRPr/>
            </a:pPr>
            <a:r>
              <a:rPr lang="en-US" sz="2600" dirty="0" smtClean="0">
                <a:latin typeface="Times New Roman" pitchFamily="18" charset="0"/>
                <a:cs typeface="Times New Roman" pitchFamily="18" charset="0"/>
              </a:rPr>
              <a:t>Change project status in FAMIS to “Financial Closeout”</a:t>
            </a:r>
          </a:p>
          <a:p>
            <a:pPr marL="1206500" indent="-174625" eaLnBrk="1" fontAlgn="auto" hangingPunct="1">
              <a:lnSpc>
                <a:spcPct val="160000"/>
              </a:lnSpc>
              <a:spcAft>
                <a:spcPts val="0"/>
              </a:spcAft>
              <a:buFont typeface="Arial" pitchFamily="34" charset="0"/>
              <a:buChar char="•"/>
              <a:defRPr/>
            </a:pPr>
            <a:r>
              <a:rPr lang="en-US" sz="2600" dirty="0" smtClean="0">
                <a:latin typeface="Times New Roman" pitchFamily="18" charset="0"/>
                <a:cs typeface="Times New Roman" pitchFamily="18" charset="0"/>
              </a:rPr>
              <a:t>Change status of FRS accounts to “Frozen”</a:t>
            </a:r>
          </a:p>
          <a:p>
            <a:pPr marL="1206500" indent="-174625" eaLnBrk="1" fontAlgn="auto" hangingPunct="1">
              <a:lnSpc>
                <a:spcPct val="160000"/>
              </a:lnSpc>
              <a:spcAft>
                <a:spcPts val="0"/>
              </a:spcAft>
              <a:buFont typeface="Arial" pitchFamily="34" charset="0"/>
              <a:buChar char="•"/>
              <a:defRPr/>
            </a:pPr>
            <a:endParaRPr lang="en-US" sz="2600" dirty="0" smtClean="0">
              <a:latin typeface="Times New Roman" pitchFamily="18" charset="0"/>
              <a:cs typeface="Times New Roman" pitchFamily="18" charset="0"/>
            </a:endParaRPr>
          </a:p>
        </p:txBody>
      </p:sp>
      <p:pic>
        <p:nvPicPr>
          <p:cNvPr id="108546" name="Picture 3"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7924800" cy="5867400"/>
          </a:xfrm>
        </p:spPr>
        <p:txBody>
          <a:bodyPr rtlCol="0">
            <a:normAutofit fontScale="92500" lnSpcReduction="20000"/>
          </a:bodyPr>
          <a:lstStyle/>
          <a:p>
            <a:pPr algn="ctr" eaLnBrk="1" fontAlgn="auto" hangingPunct="1">
              <a:spcAft>
                <a:spcPts val="0"/>
              </a:spcAft>
              <a:buClr>
                <a:schemeClr val="accent1">
                  <a:lumMod val="50000"/>
                </a:schemeClr>
              </a:buClr>
              <a:buFont typeface="Arial" pitchFamily="34" charset="0"/>
              <a:buNone/>
              <a:defRPr/>
            </a:pPr>
            <a:r>
              <a:rPr lang="en-US" sz="4100" u="sng" dirty="0" smtClean="0">
                <a:solidFill>
                  <a:schemeClr val="tx2">
                    <a:lumMod val="75000"/>
                  </a:schemeClr>
                </a:solidFill>
                <a:latin typeface="Times New Roman" pitchFamily="18" charset="0"/>
                <a:cs typeface="Times New Roman" pitchFamily="18" charset="0"/>
              </a:rPr>
              <a:t>Project Reporting</a:t>
            </a:r>
            <a:endParaRPr lang="en-US" sz="4100" dirty="0" smtClean="0">
              <a:latin typeface="Times New Roman" pitchFamily="18" charset="0"/>
              <a:cs typeface="Times New Roman" pitchFamily="18" charset="0"/>
            </a:endParaRPr>
          </a:p>
          <a:p>
            <a:pPr algn="ctr" eaLnBrk="1" fontAlgn="auto" hangingPunct="1">
              <a:spcAft>
                <a:spcPts val="0"/>
              </a:spcAft>
              <a:buFont typeface="Arial" pitchFamily="34" charset="0"/>
              <a:buNone/>
              <a:defRPr/>
            </a:pPr>
            <a:endParaRPr lang="en-US" sz="2600" b="1" i="1" dirty="0" smtClean="0">
              <a:latin typeface="Times New Roman" pitchFamily="18" charset="0"/>
              <a:cs typeface="Times New Roman" pitchFamily="18" charset="0"/>
            </a:endParaRPr>
          </a:p>
          <a:p>
            <a:pPr algn="ctr" eaLnBrk="1" fontAlgn="auto" hangingPunct="1">
              <a:spcAft>
                <a:spcPts val="0"/>
              </a:spcAft>
              <a:buFont typeface="Arial" pitchFamily="34" charset="0"/>
              <a:buNone/>
              <a:defRPr/>
            </a:pPr>
            <a:r>
              <a:rPr lang="en-US" sz="2600" b="1" i="1" dirty="0" smtClean="0">
                <a:latin typeface="Times New Roman" pitchFamily="18" charset="0"/>
                <a:cs typeface="Times New Roman" pitchFamily="18" charset="0"/>
              </a:rPr>
              <a:t>Reports Presented to the BOT:</a:t>
            </a:r>
          </a:p>
          <a:p>
            <a:pPr algn="ctr" eaLnBrk="1" fontAlgn="auto" hangingPunct="1">
              <a:spcAft>
                <a:spcPts val="0"/>
              </a:spcAft>
              <a:buFont typeface="Arial" pitchFamily="34" charset="0"/>
              <a:buNone/>
              <a:defRPr/>
            </a:pPr>
            <a:endParaRPr lang="en-US" sz="1300" dirty="0" smtClean="0">
              <a:latin typeface="Times New Roman" pitchFamily="18" charset="0"/>
              <a:cs typeface="Times New Roman" pitchFamily="18" charset="0"/>
            </a:endParaRP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UConn 2000 Phase III Preliminary Outline by FY (Phasing Outline).</a:t>
            </a:r>
            <a:endParaRPr lang="en-US" sz="2000" dirty="0" smtClean="0">
              <a:latin typeface="Times New Roman" pitchFamily="18" charset="0"/>
              <a:cs typeface="Times New Roman" pitchFamily="18" charset="0"/>
            </a:endParaRP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Annual Capital Budget</a:t>
            </a:r>
            <a:endParaRPr lang="en-US" sz="2000" dirty="0" smtClean="0">
              <a:latin typeface="Times New Roman" pitchFamily="18" charset="0"/>
              <a:cs typeface="Times New Roman" pitchFamily="18" charset="0"/>
            </a:endParaRP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Annual Deferred Maintenance/Code/ADA/Renovation Lump Sum Project list</a:t>
            </a:r>
            <a:endParaRPr lang="en-US" sz="2000" dirty="0" smtClean="0">
              <a:latin typeface="Times New Roman" pitchFamily="18" charset="0"/>
              <a:cs typeface="Times New Roman" pitchFamily="18" charset="0"/>
            </a:endParaRP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Deferred Maintenance Total Expenditure Report (Annual)</a:t>
            </a:r>
            <a:endParaRPr lang="en-US" sz="2000" dirty="0" smtClean="0">
              <a:latin typeface="Times New Roman" pitchFamily="18" charset="0"/>
              <a:cs typeface="Times New Roman" pitchFamily="18" charset="0"/>
            </a:endParaRP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Equipment Total Expenditure Report (Annual)</a:t>
            </a:r>
            <a:endParaRPr lang="en-US" sz="2000" dirty="0" smtClean="0">
              <a:latin typeface="Times New Roman" pitchFamily="18" charset="0"/>
              <a:cs typeface="Times New Roman" pitchFamily="18" charset="0"/>
            </a:endParaRP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Master Schedule for UConn 2000 Phases I, II &amp; III Working Draft (Quarterly) – “Mother Report”</a:t>
            </a:r>
            <a:endParaRPr lang="en-US" sz="2000" dirty="0" smtClean="0">
              <a:latin typeface="Times New Roman" pitchFamily="18" charset="0"/>
              <a:cs typeface="Times New Roman" pitchFamily="18" charset="0"/>
            </a:endParaRP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Construction Status Report (all meetings)</a:t>
            </a:r>
            <a:endParaRPr lang="en-US" sz="2000" dirty="0" smtClean="0">
              <a:latin typeface="Times New Roman" pitchFamily="18" charset="0"/>
              <a:cs typeface="Times New Roman" pitchFamily="18" charset="0"/>
            </a:endParaRP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Supplemental Indentures Authorizing General Obligation Bonds (as needed)</a:t>
            </a:r>
            <a:endParaRPr lang="en-US" sz="2000" dirty="0" smtClean="0">
              <a:latin typeface="Times New Roman" pitchFamily="18" charset="0"/>
              <a:cs typeface="Times New Roman" pitchFamily="18" charset="0"/>
            </a:endParaRP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Project Budgets (as needed)</a:t>
            </a:r>
            <a:endParaRPr lang="en-US" sz="2000" dirty="0" smtClean="0">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None/>
              <a:defRPr/>
            </a:pPr>
            <a:endParaRPr lang="en-US" sz="2600" dirty="0" smtClean="0">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None/>
              <a:defRPr/>
            </a:pPr>
            <a:endParaRPr lang="en-US" sz="2600" dirty="0" smtClean="0">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Char char="•"/>
              <a:defRPr/>
            </a:pPr>
            <a:endParaRPr lang="en-US" sz="2600" dirty="0" smtClean="0">
              <a:latin typeface="Times New Roman" pitchFamily="18" charset="0"/>
              <a:cs typeface="Times New Roman" pitchFamily="18" charset="0"/>
            </a:endParaRPr>
          </a:p>
        </p:txBody>
      </p:sp>
      <p:pic>
        <p:nvPicPr>
          <p:cNvPr id="110594" name="Picture 3"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p:cNvPicPr>
            <a:picLocks noGrp="1" noChangeAspect="1" noChangeArrowheads="1"/>
          </p:cNvPicPr>
          <p:nvPr>
            <p:ph idx="1"/>
          </p:nvPr>
        </p:nvPicPr>
        <p:blipFill>
          <a:blip r:embed="rId3"/>
          <a:srcRect/>
          <a:stretch>
            <a:fillRect/>
          </a:stretch>
        </p:blipFill>
        <p:spPr>
          <a:xfrm>
            <a:off x="685800" y="533400"/>
            <a:ext cx="7816850" cy="5973763"/>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610600" cy="54102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sz="3300" u="sng" dirty="0" smtClean="0">
                <a:solidFill>
                  <a:schemeClr val="tx2">
                    <a:lumMod val="75000"/>
                  </a:schemeClr>
                </a:solidFill>
                <a:latin typeface="Times New Roman" pitchFamily="18" charset="0"/>
                <a:cs typeface="Times New Roman" pitchFamily="18" charset="0"/>
              </a:rPr>
              <a:t>Project Reporting, Cont’d.</a:t>
            </a:r>
          </a:p>
          <a:p>
            <a:pPr lvl="1" eaLnBrk="1" fontAlgn="auto" hangingPunct="1">
              <a:spcAft>
                <a:spcPts val="0"/>
              </a:spcAft>
              <a:buFont typeface="Arial" pitchFamily="34" charset="0"/>
              <a:buNone/>
              <a:defRPr/>
            </a:pPr>
            <a:endParaRPr lang="en-US" sz="3300" u="sng" dirty="0" smtClean="0">
              <a:solidFill>
                <a:schemeClr val="tx2">
                  <a:lumMod val="75000"/>
                </a:schemeClr>
              </a:solidFill>
              <a:latin typeface="Times New Roman" pitchFamily="18" charset="0"/>
              <a:cs typeface="Times New Roman" pitchFamily="18" charset="0"/>
            </a:endParaRPr>
          </a:p>
          <a:p>
            <a:pPr lvl="1" eaLnBrk="1" fontAlgn="auto" hangingPunct="1">
              <a:spcAft>
                <a:spcPts val="0"/>
              </a:spcAft>
              <a:buFont typeface="Arial" pitchFamily="34" charset="0"/>
              <a:buNone/>
              <a:defRPr/>
            </a:pPr>
            <a:endParaRPr lang="en-US" sz="3300" u="sng" dirty="0" smtClean="0">
              <a:solidFill>
                <a:schemeClr val="tx2">
                  <a:lumMod val="75000"/>
                </a:schemeClr>
              </a:solidFill>
              <a:latin typeface="Times New Roman" pitchFamily="18" charset="0"/>
              <a:cs typeface="Times New Roman" pitchFamily="18" charset="0"/>
            </a:endParaRPr>
          </a:p>
          <a:p>
            <a:pPr lvl="1" algn="ctr" eaLnBrk="1" fontAlgn="auto" hangingPunct="1">
              <a:spcAft>
                <a:spcPts val="0"/>
              </a:spcAft>
              <a:buFont typeface="Arial" pitchFamily="34" charset="0"/>
              <a:buNone/>
              <a:defRPr/>
            </a:pPr>
            <a:r>
              <a:rPr lang="en-US" sz="2200" b="1" i="1" dirty="0" smtClean="0">
                <a:latin typeface="Times New Roman" pitchFamily="18" charset="0"/>
                <a:cs typeface="Times New Roman" pitchFamily="18" charset="0"/>
              </a:rPr>
              <a:t>Reports presented to the B&amp;G:</a:t>
            </a:r>
          </a:p>
          <a:p>
            <a:pPr lvl="1" algn="ctr" eaLnBrk="1" fontAlgn="auto" hangingPunct="1">
              <a:spcAft>
                <a:spcPts val="0"/>
              </a:spcAft>
              <a:buFont typeface="Arial" pitchFamily="34" charset="0"/>
              <a:buNone/>
              <a:defRPr/>
            </a:pPr>
            <a:endParaRPr lang="en-US" sz="2200" b="1" i="1" dirty="0" smtClean="0">
              <a:latin typeface="Times New Roman" pitchFamily="18" charset="0"/>
              <a:cs typeface="Times New Roman" pitchFamily="18" charset="0"/>
            </a:endParaRP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UConn 2000 Deferred Maintenance/Code/ADA Renovation Lump Sum Project List by Fiscal Year</a:t>
            </a:r>
            <a:endParaRPr lang="en-US" sz="2000" dirty="0" smtClean="0">
              <a:latin typeface="Times New Roman" pitchFamily="18" charset="0"/>
              <a:cs typeface="Times New Roman" pitchFamily="18" charset="0"/>
            </a:endParaRP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Non-UConn 2000 Projects Approved by B&amp;G</a:t>
            </a:r>
            <a:endParaRPr lang="en-US" sz="2000" dirty="0" smtClean="0">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None/>
              <a:defRPr/>
            </a:pPr>
            <a:endParaRPr lang="en-US" sz="2600" dirty="0" smtClean="0">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None/>
              <a:defRPr/>
            </a:pPr>
            <a:endParaRPr lang="en-US" sz="2600" dirty="0" smtClean="0">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Char char="•"/>
              <a:defRPr/>
            </a:pPr>
            <a:endParaRPr lang="en-US" sz="2600" dirty="0" smtClean="0">
              <a:latin typeface="Times New Roman" pitchFamily="18" charset="0"/>
              <a:cs typeface="Times New Roman" pitchFamily="18" charset="0"/>
            </a:endParaRPr>
          </a:p>
        </p:txBody>
      </p:sp>
      <p:pic>
        <p:nvPicPr>
          <p:cNvPr id="114690" name="Picture 3"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610600" cy="54102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sz="3300" u="sng" dirty="0" smtClean="0">
                <a:solidFill>
                  <a:schemeClr val="tx2">
                    <a:lumMod val="75000"/>
                  </a:schemeClr>
                </a:solidFill>
                <a:latin typeface="Times New Roman" pitchFamily="18" charset="0"/>
                <a:cs typeface="Times New Roman" pitchFamily="18" charset="0"/>
              </a:rPr>
              <a:t>Project Reporting, Cont’d.</a:t>
            </a:r>
          </a:p>
          <a:p>
            <a:pPr lvl="1" eaLnBrk="1" fontAlgn="auto" hangingPunct="1">
              <a:spcAft>
                <a:spcPts val="0"/>
              </a:spcAft>
              <a:buFont typeface="Arial" pitchFamily="34" charset="0"/>
              <a:buNone/>
              <a:defRPr/>
            </a:pPr>
            <a:endParaRPr lang="en-US" sz="3300" u="sng" dirty="0" smtClean="0">
              <a:solidFill>
                <a:schemeClr val="tx2">
                  <a:lumMod val="75000"/>
                </a:schemeClr>
              </a:solidFill>
              <a:latin typeface="Times New Roman" pitchFamily="18" charset="0"/>
              <a:cs typeface="Times New Roman" pitchFamily="18" charset="0"/>
            </a:endParaRPr>
          </a:p>
          <a:p>
            <a:pPr lvl="1" eaLnBrk="1" fontAlgn="auto" hangingPunct="1">
              <a:spcAft>
                <a:spcPts val="0"/>
              </a:spcAft>
              <a:buFont typeface="Arial" pitchFamily="34" charset="0"/>
              <a:buNone/>
              <a:defRPr/>
            </a:pPr>
            <a:endParaRPr lang="en-US" sz="3300" u="sng" dirty="0" smtClean="0">
              <a:solidFill>
                <a:schemeClr val="tx2">
                  <a:lumMod val="75000"/>
                </a:schemeClr>
              </a:solidFill>
              <a:latin typeface="Times New Roman" pitchFamily="18" charset="0"/>
              <a:cs typeface="Times New Roman" pitchFamily="18" charset="0"/>
            </a:endParaRPr>
          </a:p>
          <a:p>
            <a:pPr lvl="1" algn="ctr" eaLnBrk="1" fontAlgn="auto" hangingPunct="1">
              <a:spcAft>
                <a:spcPts val="0"/>
              </a:spcAft>
              <a:buFont typeface="Arial" pitchFamily="34" charset="0"/>
              <a:buNone/>
              <a:defRPr/>
            </a:pPr>
            <a:r>
              <a:rPr lang="en-US" sz="2200" b="1" i="1" dirty="0" smtClean="0">
                <a:latin typeface="Times New Roman" pitchFamily="18" charset="0"/>
                <a:cs typeface="Times New Roman" pitchFamily="18" charset="0"/>
              </a:rPr>
              <a:t>Reports presented to the UConn 2000 Workgroup Meeting:</a:t>
            </a:r>
          </a:p>
          <a:p>
            <a:pPr lvl="2" eaLnBrk="1" fontAlgn="auto" hangingPunct="1">
              <a:spcAft>
                <a:spcPts val="0"/>
              </a:spcAft>
              <a:buFont typeface="Arial" pitchFamily="34" charset="0"/>
              <a:buChar char="•"/>
              <a:defRPr/>
            </a:pPr>
            <a:endParaRPr lang="en-US" dirty="0" smtClean="0">
              <a:latin typeface="Times New Roman" pitchFamily="18" charset="0"/>
              <a:cs typeface="Times New Roman" pitchFamily="18" charset="0"/>
            </a:endParaRP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Monthly UConn 2000 Cash Flow</a:t>
            </a: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Selected Project Estimated Cost to Complete Reports</a:t>
            </a: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Special reporting as needed</a:t>
            </a:r>
          </a:p>
          <a:p>
            <a:pPr marL="1206500" indent="-174625" eaLnBrk="1" fontAlgn="auto" hangingPunct="1">
              <a:lnSpc>
                <a:spcPct val="160000"/>
              </a:lnSpc>
              <a:spcAft>
                <a:spcPts val="0"/>
              </a:spcAft>
              <a:buFont typeface="Arial" pitchFamily="34" charset="0"/>
              <a:buNone/>
              <a:defRPr/>
            </a:pPr>
            <a:endParaRPr lang="en-US" sz="2600" dirty="0" smtClean="0">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None/>
              <a:defRPr/>
            </a:pPr>
            <a:endParaRPr lang="en-US" sz="2600" dirty="0" smtClean="0">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Char char="•"/>
              <a:defRPr/>
            </a:pPr>
            <a:endParaRPr lang="en-US" sz="2600" dirty="0" smtClean="0">
              <a:latin typeface="Times New Roman" pitchFamily="18" charset="0"/>
              <a:cs typeface="Times New Roman" pitchFamily="18" charset="0"/>
            </a:endParaRPr>
          </a:p>
        </p:txBody>
      </p:sp>
      <p:pic>
        <p:nvPicPr>
          <p:cNvPr id="116738" name="Picture 1" descr="seal3"/>
          <p:cNvPicPr>
            <a:picLocks noChangeAspect="1" noChangeArrowheads="1"/>
          </p:cNvPicPr>
          <p:nvPr/>
        </p:nvPicPr>
        <p:blipFill>
          <a:blip r:embed="rId3"/>
          <a:srcRect/>
          <a:stretch>
            <a:fillRect/>
          </a:stretch>
        </p:blipFill>
        <p:spPr bwMode="auto">
          <a:xfrm>
            <a:off x="304800" y="5494338"/>
            <a:ext cx="1143000" cy="1150937"/>
          </a:xfrm>
          <a:prstGeom prst="rect">
            <a:avLst/>
          </a:prstGeom>
          <a:noFill/>
          <a:ln w="9525">
            <a:noFill/>
            <a:miter lim="800000"/>
            <a:headEnd/>
            <a:tailEnd/>
          </a:ln>
        </p:spPr>
      </p:pic>
      <p:pic>
        <p:nvPicPr>
          <p:cNvPr id="116739" name="Picture 3" descr="Seal 3 SPOT281.jpg"/>
          <p:cNvPicPr>
            <a:picLocks noChangeAspect="1" noChangeArrowheads="1"/>
          </p:cNvPicPr>
          <p:nvPr/>
        </p:nvPicPr>
        <p:blipFill>
          <a:blip r:embed="rId4"/>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u="sng" dirty="0" smtClean="0">
                <a:solidFill>
                  <a:schemeClr val="tx2">
                    <a:lumMod val="75000"/>
                  </a:schemeClr>
                </a:solidFill>
                <a:latin typeface="Times New Roman" pitchFamily="18" charset="0"/>
                <a:cs typeface="Times New Roman" pitchFamily="18" charset="0"/>
              </a:rPr>
              <a:t>Financial Policies and Procedures for the Capital Project Delivery Process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4294967295"/>
          </p:nvPr>
        </p:nvSpPr>
        <p:spPr>
          <a:xfrm>
            <a:off x="2286000" y="1905000"/>
            <a:ext cx="6858000" cy="4495800"/>
          </a:xfrm>
        </p:spPr>
        <p:txBody>
          <a:bodyPr rtlCol="0">
            <a:normAutofit lnSpcReduction="10000"/>
          </a:bodyPr>
          <a:lstStyle/>
          <a:p>
            <a:pPr eaLnBrk="1" fontAlgn="auto" hangingPunct="1">
              <a:spcAft>
                <a:spcPts val="0"/>
              </a:spcAft>
              <a:buClr>
                <a:schemeClr val="accent1">
                  <a:lumMod val="50000"/>
                </a:schemeClr>
              </a:buClr>
              <a:buFont typeface="Arial" pitchFamily="34" charset="0"/>
              <a:buChar char="•"/>
              <a:defRPr/>
            </a:pPr>
            <a:r>
              <a:rPr lang="en-US" sz="3600" dirty="0" smtClean="0">
                <a:solidFill>
                  <a:schemeClr val="bg1">
                    <a:lumMod val="50000"/>
                  </a:schemeClr>
                </a:solidFill>
                <a:latin typeface="Times New Roman" pitchFamily="18" charset="0"/>
                <a:cs typeface="Times New Roman" pitchFamily="18" charset="0"/>
              </a:rPr>
              <a:t>Project Initiation</a:t>
            </a:r>
          </a:p>
          <a:p>
            <a:pPr eaLnBrk="1" fontAlgn="auto" hangingPunct="1">
              <a:spcAft>
                <a:spcPts val="0"/>
              </a:spcAft>
              <a:buClr>
                <a:schemeClr val="accent1">
                  <a:lumMod val="50000"/>
                </a:schemeClr>
              </a:buClr>
              <a:buFont typeface="Arial" pitchFamily="34" charset="0"/>
              <a:buChar char="•"/>
              <a:defRPr/>
            </a:pPr>
            <a:endParaRPr lang="en-US" sz="2800" dirty="0">
              <a:latin typeface="Times New Roman" pitchFamily="18" charset="0"/>
              <a:cs typeface="Times New Roman" pitchFamily="18" charset="0"/>
            </a:endParaRPr>
          </a:p>
          <a:p>
            <a:pPr eaLnBrk="1" fontAlgn="auto" hangingPunct="1">
              <a:spcAft>
                <a:spcPts val="0"/>
              </a:spcAft>
              <a:buClr>
                <a:schemeClr val="accent1">
                  <a:lumMod val="50000"/>
                </a:schemeClr>
              </a:buClr>
              <a:buFont typeface="Arial" pitchFamily="34" charset="0"/>
              <a:buChar char="•"/>
              <a:defRPr/>
            </a:pPr>
            <a:r>
              <a:rPr lang="en-US" sz="3600" dirty="0" smtClean="0">
                <a:solidFill>
                  <a:schemeClr val="bg1">
                    <a:lumMod val="50000"/>
                  </a:schemeClr>
                </a:solidFill>
                <a:latin typeface="Times New Roman" pitchFamily="18" charset="0"/>
                <a:cs typeface="Times New Roman" pitchFamily="18" charset="0"/>
              </a:rPr>
              <a:t>Procedures for Design and Construction</a:t>
            </a:r>
          </a:p>
          <a:p>
            <a:pPr eaLnBrk="1" fontAlgn="auto" hangingPunct="1">
              <a:spcAft>
                <a:spcPts val="0"/>
              </a:spcAft>
              <a:buClr>
                <a:schemeClr val="accent1">
                  <a:lumMod val="50000"/>
                </a:schemeClr>
              </a:buClr>
              <a:buFont typeface="Arial" pitchFamily="34" charset="0"/>
              <a:buChar char="•"/>
              <a:defRPr/>
            </a:pPr>
            <a:endParaRPr lang="en-US" sz="2800" dirty="0">
              <a:solidFill>
                <a:schemeClr val="bg1">
                  <a:lumMod val="50000"/>
                </a:schemeClr>
              </a:solidFill>
              <a:latin typeface="Times New Roman" pitchFamily="18" charset="0"/>
              <a:cs typeface="Times New Roman" pitchFamily="18" charset="0"/>
            </a:endParaRPr>
          </a:p>
          <a:p>
            <a:pPr eaLnBrk="1" fontAlgn="auto" hangingPunct="1">
              <a:spcAft>
                <a:spcPts val="0"/>
              </a:spcAft>
              <a:buClr>
                <a:schemeClr val="accent1">
                  <a:lumMod val="50000"/>
                </a:schemeClr>
              </a:buClr>
              <a:buFont typeface="Arial" pitchFamily="34" charset="0"/>
              <a:buChar char="•"/>
              <a:defRPr/>
            </a:pPr>
            <a:r>
              <a:rPr lang="en-US" sz="3600" dirty="0" smtClean="0">
                <a:solidFill>
                  <a:schemeClr val="bg1">
                    <a:lumMod val="50000"/>
                  </a:schemeClr>
                </a:solidFill>
                <a:latin typeface="Times New Roman" pitchFamily="18" charset="0"/>
                <a:cs typeface="Times New Roman" pitchFamily="18" charset="0"/>
              </a:rPr>
              <a:t>Other Accounting Procedures</a:t>
            </a:r>
          </a:p>
          <a:p>
            <a:pPr eaLnBrk="1" fontAlgn="auto" hangingPunct="1">
              <a:spcAft>
                <a:spcPts val="0"/>
              </a:spcAft>
              <a:buClr>
                <a:schemeClr val="accent1">
                  <a:lumMod val="50000"/>
                </a:schemeClr>
              </a:buClr>
              <a:buFont typeface="Arial" pitchFamily="34" charset="0"/>
              <a:buChar char="•"/>
              <a:defRPr/>
            </a:pPr>
            <a:endParaRPr lang="en-US" sz="3600" dirty="0">
              <a:solidFill>
                <a:schemeClr val="bg1">
                  <a:lumMod val="50000"/>
                </a:schemeClr>
              </a:solidFill>
              <a:latin typeface="Times New Roman" pitchFamily="18" charset="0"/>
              <a:cs typeface="Times New Roman" pitchFamily="18" charset="0"/>
            </a:endParaRPr>
          </a:p>
          <a:p>
            <a:pPr eaLnBrk="1" fontAlgn="auto" hangingPunct="1">
              <a:spcAft>
                <a:spcPts val="0"/>
              </a:spcAft>
              <a:buClr>
                <a:schemeClr val="accent1">
                  <a:lumMod val="50000"/>
                </a:schemeClr>
              </a:buClr>
              <a:buFont typeface="Arial" pitchFamily="34" charset="0"/>
              <a:buChar char="•"/>
              <a:defRPr/>
            </a:pPr>
            <a:r>
              <a:rPr lang="en-US" sz="3600" b="1" dirty="0" smtClean="0">
                <a:latin typeface="Times New Roman" pitchFamily="18" charset="0"/>
                <a:cs typeface="Times New Roman" pitchFamily="18" charset="0"/>
              </a:rPr>
              <a:t>UCONN 2000 Project Audits</a:t>
            </a:r>
            <a:endParaRPr lang="en-US" sz="3600" b="1" dirty="0">
              <a:latin typeface="Times New Roman" pitchFamily="18" charset="0"/>
              <a:cs typeface="Times New Roman" pitchFamily="18" charset="0"/>
            </a:endParaRPr>
          </a:p>
        </p:txBody>
      </p:sp>
      <p:sp>
        <p:nvSpPr>
          <p:cNvPr id="4" name="Content Placeholder 2"/>
          <p:cNvSpPr txBox="1">
            <a:spLocks/>
          </p:cNvSpPr>
          <p:nvPr/>
        </p:nvSpPr>
        <p:spPr bwMode="auto">
          <a:xfrm>
            <a:off x="1219200" y="457200"/>
            <a:ext cx="6858000" cy="1143000"/>
          </a:xfrm>
          <a:prstGeom prst="rect">
            <a:avLst/>
          </a:prstGeom>
          <a:noFill/>
          <a:ln w="9525">
            <a:noFill/>
            <a:miter lim="800000"/>
            <a:headEnd/>
            <a:tailEnd/>
          </a:ln>
        </p:spPr>
        <p:txBody>
          <a:bodyPr>
            <a:normAutofit/>
          </a:bodyPr>
          <a:lstStyle/>
          <a:p>
            <a:pPr marL="342900" indent="-342900" fontAlgn="auto">
              <a:spcBef>
                <a:spcPct val="20000"/>
              </a:spcBef>
              <a:spcAft>
                <a:spcPts val="0"/>
              </a:spcAft>
              <a:buClr>
                <a:schemeClr val="accent1">
                  <a:lumMod val="50000"/>
                </a:schemeClr>
              </a:buClr>
              <a:defRPr/>
            </a:pPr>
            <a:endParaRPr lang="en-US" sz="3600" dirty="0">
              <a:latin typeface="Times New Roman" pitchFamily="18" charset="0"/>
              <a:cs typeface="Times New Roman" pitchFamily="18" charset="0"/>
            </a:endParaRPr>
          </a:p>
        </p:txBody>
      </p:sp>
      <p:pic>
        <p:nvPicPr>
          <p:cNvPr id="120836" name="Picture 5"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610600" cy="54102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sz="3300" u="sng" dirty="0" smtClean="0">
                <a:solidFill>
                  <a:schemeClr val="tx2">
                    <a:lumMod val="75000"/>
                  </a:schemeClr>
                </a:solidFill>
                <a:latin typeface="Times New Roman" pitchFamily="18" charset="0"/>
                <a:cs typeface="Times New Roman" pitchFamily="18" charset="0"/>
              </a:rPr>
              <a:t>UCONN 2000 Project Audits</a:t>
            </a:r>
          </a:p>
          <a:p>
            <a:pPr lvl="1" eaLnBrk="1" fontAlgn="auto" hangingPunct="1">
              <a:spcAft>
                <a:spcPts val="0"/>
              </a:spcAft>
              <a:buFont typeface="Arial" pitchFamily="34" charset="0"/>
              <a:buNone/>
              <a:defRPr/>
            </a:pPr>
            <a:endParaRPr lang="en-US" sz="2400" dirty="0" smtClean="0"/>
          </a:p>
          <a:p>
            <a:pPr lvl="2" eaLnBrk="1" fontAlgn="auto" hangingPunct="1">
              <a:spcAft>
                <a:spcPts val="0"/>
              </a:spcAft>
              <a:buFont typeface="Arial" pitchFamily="34" charset="0"/>
              <a:buNone/>
              <a:defRPr/>
            </a:pPr>
            <a:r>
              <a:rPr lang="en-US" b="1" dirty="0" smtClean="0">
                <a:latin typeface="Times New Roman" pitchFamily="18" charset="0"/>
                <a:cs typeface="Times New Roman" pitchFamily="18" charset="0"/>
              </a:rPr>
              <a:t>There are currently 3 separate groups auditing</a:t>
            </a:r>
          </a:p>
          <a:p>
            <a:pPr lvl="2" eaLnBrk="1" fontAlgn="auto" hangingPunct="1">
              <a:spcAft>
                <a:spcPts val="0"/>
              </a:spcAft>
              <a:buFont typeface="Arial" pitchFamily="34" charset="0"/>
              <a:buNone/>
              <a:defRPr/>
            </a:pPr>
            <a:r>
              <a:rPr lang="en-US" b="1" dirty="0" smtClean="0">
                <a:latin typeface="Times New Roman" pitchFamily="18" charset="0"/>
                <a:cs typeface="Times New Roman" pitchFamily="18" charset="0"/>
              </a:rPr>
              <a:t>		 UCONN 2000 projects:</a:t>
            </a:r>
          </a:p>
          <a:p>
            <a:pPr lvl="2" eaLnBrk="1" fontAlgn="auto" hangingPunct="1">
              <a:spcAft>
                <a:spcPts val="0"/>
              </a:spcAft>
              <a:buFont typeface="Arial" pitchFamily="34" charset="0"/>
              <a:buNone/>
              <a:defRPr/>
            </a:pPr>
            <a:endParaRPr lang="en-US" dirty="0" smtClean="0">
              <a:latin typeface="Times New Roman" pitchFamily="18" charset="0"/>
              <a:cs typeface="Times New Roman" pitchFamily="18" charset="0"/>
            </a:endParaRPr>
          </a:p>
          <a:p>
            <a:pPr lvl="2" indent="341313"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Independent accounting firm is engaged to do an audit of projects substantially complete during previous fiscal year</a:t>
            </a:r>
          </a:p>
          <a:p>
            <a:pPr lvl="2" indent="341313" eaLnBrk="1" fontAlgn="auto" hangingPunct="1">
              <a:spcAft>
                <a:spcPts val="0"/>
              </a:spcAft>
              <a:buFont typeface="Arial" pitchFamily="34" charset="0"/>
              <a:buChar char="•"/>
              <a:defRPr/>
            </a:pPr>
            <a:endParaRPr lang="en-US" sz="800" dirty="0" smtClean="0">
              <a:latin typeface="Times New Roman" pitchFamily="18" charset="0"/>
              <a:cs typeface="Times New Roman" pitchFamily="18" charset="0"/>
            </a:endParaRPr>
          </a:p>
          <a:p>
            <a:pPr lvl="2" indent="341313"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State of Connecticut Auditors of Public Accounts</a:t>
            </a:r>
          </a:p>
          <a:p>
            <a:pPr lvl="2" indent="341313" eaLnBrk="1" fontAlgn="auto" hangingPunct="1">
              <a:spcAft>
                <a:spcPts val="0"/>
              </a:spcAft>
              <a:buFont typeface="Arial" pitchFamily="34" charset="0"/>
              <a:buChar char="•"/>
              <a:defRPr/>
            </a:pPr>
            <a:endParaRPr lang="en-US" sz="800" dirty="0" smtClean="0">
              <a:latin typeface="Times New Roman" pitchFamily="18" charset="0"/>
              <a:cs typeface="Times New Roman" pitchFamily="18" charset="0"/>
            </a:endParaRPr>
          </a:p>
          <a:p>
            <a:pPr lvl="2" indent="341313"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Office of Audit, Compliance and Ethics  (Internal Audit)</a:t>
            </a:r>
          </a:p>
          <a:p>
            <a:pPr lvl="2" eaLnBrk="1" fontAlgn="auto" hangingPunct="1">
              <a:spcAft>
                <a:spcPts val="0"/>
              </a:spcAft>
              <a:buFont typeface="Arial" pitchFamily="34" charset="0"/>
              <a:buChar char="•"/>
              <a:defRPr/>
            </a:pPr>
            <a:endParaRPr lang="en-US" dirty="0" smtClean="0">
              <a:latin typeface="Times New Roman" pitchFamily="18" charset="0"/>
              <a:cs typeface="Times New Roman" pitchFamily="18" charset="0"/>
            </a:endParaRPr>
          </a:p>
          <a:p>
            <a:pPr lvl="2" eaLnBrk="1" fontAlgn="auto" hangingPunct="1">
              <a:spcAft>
                <a:spcPts val="0"/>
              </a:spcAft>
              <a:buFont typeface="Arial" pitchFamily="34" charset="0"/>
              <a:buChar char="•"/>
              <a:defRPr/>
            </a:pPr>
            <a:endParaRPr lang="en-US" sz="800" dirty="0" smtClean="0">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None/>
              <a:defRPr/>
            </a:pPr>
            <a:endParaRPr lang="en-US" sz="2600" dirty="0" smtClean="0">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None/>
              <a:defRPr/>
            </a:pPr>
            <a:endParaRPr lang="en-US" sz="2600" dirty="0" smtClean="0">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Char char="•"/>
              <a:defRPr/>
            </a:pPr>
            <a:endParaRPr lang="en-US" sz="2600" dirty="0" smtClean="0">
              <a:latin typeface="Times New Roman" pitchFamily="18" charset="0"/>
              <a:cs typeface="Times New Roman" pitchFamily="18" charset="0"/>
            </a:endParaRPr>
          </a:p>
        </p:txBody>
      </p:sp>
      <p:pic>
        <p:nvPicPr>
          <p:cNvPr id="122882" name="Picture 3"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610600" cy="54102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sz="2800" u="sng" dirty="0" smtClean="0">
                <a:solidFill>
                  <a:schemeClr val="tx2">
                    <a:lumMod val="75000"/>
                  </a:schemeClr>
                </a:solidFill>
                <a:latin typeface="Times New Roman" pitchFamily="18" charset="0"/>
                <a:cs typeface="Times New Roman" pitchFamily="18" charset="0"/>
              </a:rPr>
              <a:t>UCONN 2000 Project Audits, Cont’d.</a:t>
            </a:r>
          </a:p>
          <a:p>
            <a:pPr lvl="1" eaLnBrk="1" fontAlgn="auto" hangingPunct="1">
              <a:spcAft>
                <a:spcPts val="0"/>
              </a:spcAft>
              <a:buFont typeface="Arial" pitchFamily="34" charset="0"/>
              <a:buNone/>
              <a:defRPr/>
            </a:pPr>
            <a:endParaRPr lang="en-US" sz="2400" dirty="0" smtClean="0"/>
          </a:p>
          <a:p>
            <a:pPr lvl="2" eaLnBrk="1" fontAlgn="auto" hangingPunct="1">
              <a:spcAft>
                <a:spcPts val="0"/>
              </a:spcAft>
              <a:buFont typeface="Arial" pitchFamily="34" charset="0"/>
              <a:buNone/>
              <a:defRPr/>
            </a:pPr>
            <a:endParaRPr lang="en-US" dirty="0" smtClean="0">
              <a:latin typeface="Times New Roman" pitchFamily="18" charset="0"/>
              <a:cs typeface="Times New Roman" pitchFamily="18" charset="0"/>
            </a:endParaRPr>
          </a:p>
          <a:p>
            <a:pPr lvl="2" eaLnBrk="1" fontAlgn="auto" hangingPunct="1">
              <a:spcAft>
                <a:spcPts val="0"/>
              </a:spcAft>
              <a:buFont typeface="Arial" pitchFamily="34" charset="0"/>
              <a:buNone/>
              <a:defRPr/>
            </a:pPr>
            <a:r>
              <a:rPr lang="en-US" b="1" dirty="0" smtClean="0">
                <a:latin typeface="Times New Roman" pitchFamily="18" charset="0"/>
                <a:cs typeface="Times New Roman" pitchFamily="18" charset="0"/>
              </a:rPr>
              <a:t>Independent accounting firm audits the following:</a:t>
            </a:r>
          </a:p>
          <a:p>
            <a:pPr lvl="2" eaLnBrk="1" fontAlgn="auto" hangingPunct="1">
              <a:spcAft>
                <a:spcPts val="0"/>
              </a:spcAft>
              <a:buFont typeface="Arial" pitchFamily="34" charset="0"/>
              <a:buNone/>
              <a:defRPr/>
            </a:pPr>
            <a:endParaRPr lang="en-US" dirty="0" smtClean="0">
              <a:latin typeface="Times New Roman" pitchFamily="18" charset="0"/>
              <a:cs typeface="Times New Roman" pitchFamily="18" charset="0"/>
            </a:endParaRP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All “named” projects and/or DM/Code/ADA </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$500,000</a:t>
            </a:r>
          </a:p>
          <a:p>
            <a:pPr lvl="2" eaLnBrk="1" fontAlgn="auto" hangingPunct="1">
              <a:spcAft>
                <a:spcPts val="0"/>
              </a:spcAft>
              <a:buFont typeface="Arial" pitchFamily="34" charset="0"/>
              <a:buChar char="•"/>
              <a:defRPr/>
            </a:pPr>
            <a:endParaRPr lang="en-US" dirty="0" smtClean="0">
              <a:latin typeface="Times New Roman" pitchFamily="18" charset="0"/>
              <a:cs typeface="Times New Roman" pitchFamily="18" charset="0"/>
            </a:endParaRP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Agreed Upon Procedures – audit of the current year’s </a:t>
            </a:r>
            <a:r>
              <a:rPr lang="en-US" dirty="0" err="1" smtClean="0">
                <a:latin typeface="Times New Roman" pitchFamily="18" charset="0"/>
                <a:cs typeface="Times New Roman" pitchFamily="18" charset="0"/>
              </a:rPr>
              <a:t>Uconn</a:t>
            </a:r>
            <a:r>
              <a:rPr lang="en-US" dirty="0" smtClean="0">
                <a:latin typeface="Times New Roman" pitchFamily="18" charset="0"/>
                <a:cs typeface="Times New Roman" pitchFamily="18" charset="0"/>
              </a:rPr>
              <a:t> 2000 expenses</a:t>
            </a:r>
          </a:p>
          <a:p>
            <a:pPr lvl="2" eaLnBrk="1" fontAlgn="auto" hangingPunct="1">
              <a:spcAft>
                <a:spcPts val="0"/>
              </a:spcAft>
              <a:buFont typeface="Arial" pitchFamily="34" charset="0"/>
              <a:buNone/>
              <a:defRPr/>
            </a:pPr>
            <a:endParaRPr lang="en-US" dirty="0" smtClean="0">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None/>
              <a:defRPr/>
            </a:pPr>
            <a:endParaRPr lang="en-US" sz="2600" dirty="0" smtClean="0">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None/>
              <a:defRPr/>
            </a:pPr>
            <a:endParaRPr lang="en-US" sz="2600" dirty="0" smtClean="0">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Char char="•"/>
              <a:defRPr/>
            </a:pPr>
            <a:endParaRPr lang="en-US" sz="2600" dirty="0" smtClean="0">
              <a:latin typeface="Times New Roman" pitchFamily="18" charset="0"/>
              <a:cs typeface="Times New Roman" pitchFamily="18" charset="0"/>
            </a:endParaRPr>
          </a:p>
        </p:txBody>
      </p:sp>
      <p:pic>
        <p:nvPicPr>
          <p:cNvPr id="124930" name="Picture 3"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7391400" cy="5410200"/>
          </a:xfrm>
        </p:spPr>
        <p:txBody>
          <a:bodyPr rtlCol="0">
            <a:normAutofit fontScale="92500"/>
          </a:bodyPr>
          <a:lstStyle/>
          <a:p>
            <a:pPr algn="ctr" eaLnBrk="1" fontAlgn="auto" hangingPunct="1">
              <a:spcAft>
                <a:spcPts val="0"/>
              </a:spcAft>
              <a:buClr>
                <a:schemeClr val="accent1">
                  <a:lumMod val="50000"/>
                </a:schemeClr>
              </a:buClr>
              <a:buFont typeface="Arial" pitchFamily="34" charset="0"/>
              <a:buNone/>
              <a:defRPr/>
            </a:pPr>
            <a:r>
              <a:rPr lang="en-US" sz="3600" u="sng" dirty="0" smtClean="0">
                <a:solidFill>
                  <a:schemeClr val="tx2">
                    <a:lumMod val="75000"/>
                  </a:schemeClr>
                </a:solidFill>
                <a:latin typeface="Times New Roman" pitchFamily="18" charset="0"/>
                <a:cs typeface="Times New Roman" pitchFamily="18" charset="0"/>
              </a:rPr>
              <a:t>Procedures for Design and Construction</a:t>
            </a:r>
          </a:p>
          <a:p>
            <a:pPr eaLnBrk="1" fontAlgn="auto" hangingPunct="1">
              <a:spcAft>
                <a:spcPts val="0"/>
              </a:spcAft>
              <a:buClr>
                <a:schemeClr val="accent1">
                  <a:lumMod val="50000"/>
                </a:schemeClr>
              </a:buClr>
              <a:buFont typeface="Arial" pitchFamily="34" charset="0"/>
              <a:buChar char="•"/>
              <a:defRPr/>
            </a:pPr>
            <a:endParaRPr lang="en-US" sz="12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Char char="•"/>
              <a:defRPr/>
            </a:pPr>
            <a:r>
              <a:rPr lang="en-US" dirty="0" smtClean="0">
                <a:latin typeface="Times New Roman" pitchFamily="18" charset="0"/>
                <a:cs typeface="Times New Roman" pitchFamily="18" charset="0"/>
              </a:rPr>
              <a:t>Prequalification</a:t>
            </a:r>
          </a:p>
          <a:p>
            <a:pPr lvl="1" eaLnBrk="1" fontAlgn="auto" hangingPunct="1">
              <a:spcAft>
                <a:spcPts val="0"/>
              </a:spcAft>
              <a:buClr>
                <a:schemeClr val="accent1">
                  <a:lumMod val="50000"/>
                </a:schemeClr>
              </a:buClr>
              <a:buFont typeface="Arial" pitchFamily="34" charset="0"/>
              <a:buChar char="•"/>
              <a:defRPr/>
            </a:pPr>
            <a:r>
              <a:rPr lang="en-US" dirty="0" smtClean="0">
                <a:latin typeface="Times New Roman" pitchFamily="18" charset="0"/>
                <a:cs typeface="Times New Roman" pitchFamily="18" charset="0"/>
              </a:rPr>
              <a:t>Contract Approval</a:t>
            </a:r>
          </a:p>
          <a:p>
            <a:pPr lvl="1" eaLnBrk="1" fontAlgn="auto" hangingPunct="1">
              <a:spcAft>
                <a:spcPts val="0"/>
              </a:spcAft>
              <a:buClr>
                <a:schemeClr val="accent1">
                  <a:lumMod val="50000"/>
                </a:schemeClr>
              </a:buClr>
              <a:buFont typeface="Arial" pitchFamily="34" charset="0"/>
              <a:buChar char="•"/>
              <a:defRPr/>
            </a:pPr>
            <a:r>
              <a:rPr lang="en-US" dirty="0" smtClean="0">
                <a:latin typeface="Times New Roman" pitchFamily="18" charset="0"/>
                <a:cs typeface="Times New Roman" pitchFamily="18" charset="0"/>
              </a:rPr>
              <a:t>Purchase Orders to Vendors</a:t>
            </a:r>
          </a:p>
          <a:p>
            <a:pPr lvl="1" eaLnBrk="1" fontAlgn="auto" hangingPunct="1">
              <a:spcAft>
                <a:spcPts val="0"/>
              </a:spcAft>
              <a:buClr>
                <a:schemeClr val="accent1">
                  <a:lumMod val="50000"/>
                </a:schemeClr>
              </a:buClr>
              <a:buFont typeface="Arial" pitchFamily="34" charset="0"/>
              <a:buChar char="•"/>
              <a:defRPr/>
            </a:pPr>
            <a:r>
              <a:rPr lang="en-US" dirty="0" smtClean="0">
                <a:latin typeface="Times New Roman" pitchFamily="18" charset="0"/>
                <a:cs typeface="Times New Roman" pitchFamily="18" charset="0"/>
              </a:rPr>
              <a:t>Authorizing Use of Internal Vendors</a:t>
            </a:r>
          </a:p>
          <a:p>
            <a:pPr lvl="1" eaLnBrk="1" fontAlgn="auto" hangingPunct="1">
              <a:spcAft>
                <a:spcPts val="0"/>
              </a:spcAft>
              <a:buClr>
                <a:schemeClr val="accent1">
                  <a:lumMod val="50000"/>
                </a:schemeClr>
              </a:buClr>
              <a:buFont typeface="Arial" pitchFamily="34" charset="0"/>
              <a:buChar char="•"/>
              <a:defRPr/>
            </a:pPr>
            <a:r>
              <a:rPr lang="en-US" dirty="0" smtClean="0">
                <a:latin typeface="Times New Roman" pitchFamily="18" charset="0"/>
                <a:cs typeface="Times New Roman" pitchFamily="18" charset="0"/>
              </a:rPr>
              <a:t>Greensheet Log</a:t>
            </a:r>
          </a:p>
          <a:p>
            <a:pPr lvl="1" eaLnBrk="1" fontAlgn="auto" hangingPunct="1">
              <a:spcAft>
                <a:spcPts val="0"/>
              </a:spcAft>
              <a:buClr>
                <a:schemeClr val="accent1">
                  <a:lumMod val="50000"/>
                </a:schemeClr>
              </a:buClr>
              <a:buFont typeface="Arial" pitchFamily="34" charset="0"/>
              <a:buChar char="•"/>
              <a:defRPr/>
            </a:pPr>
            <a:r>
              <a:rPr lang="en-US" dirty="0" smtClean="0">
                <a:latin typeface="Times New Roman" pitchFamily="18" charset="0"/>
                <a:cs typeface="Times New Roman" pitchFamily="18" charset="0"/>
              </a:rPr>
              <a:t>Approval and Payment of Vendor Invoices from a Purchase Order</a:t>
            </a:r>
          </a:p>
          <a:p>
            <a:pPr lvl="1" eaLnBrk="1" fontAlgn="auto" hangingPunct="1">
              <a:spcAft>
                <a:spcPts val="0"/>
              </a:spcAft>
              <a:buClr>
                <a:schemeClr val="accent1">
                  <a:lumMod val="50000"/>
                </a:schemeClr>
              </a:buClr>
              <a:buFont typeface="Arial" pitchFamily="34" charset="0"/>
              <a:buChar char="•"/>
              <a:defRPr/>
            </a:pPr>
            <a:r>
              <a:rPr lang="en-US" dirty="0" smtClean="0">
                <a:latin typeface="Times New Roman" pitchFamily="18" charset="0"/>
                <a:cs typeface="Times New Roman" pitchFamily="18" charset="0"/>
              </a:rPr>
              <a:t>Paying an Internal Vendor</a:t>
            </a:r>
          </a:p>
          <a:p>
            <a:pPr lvl="1" eaLnBrk="1" fontAlgn="auto" hangingPunct="1">
              <a:spcAft>
                <a:spcPts val="0"/>
              </a:spcAft>
              <a:buClr>
                <a:schemeClr val="accent1">
                  <a:lumMod val="50000"/>
                </a:schemeClr>
              </a:buClr>
              <a:buFont typeface="Arial" pitchFamily="34" charset="0"/>
              <a:buChar char="•"/>
              <a:defRPr/>
            </a:pPr>
            <a:r>
              <a:rPr lang="en-US" dirty="0" smtClean="0">
                <a:latin typeface="Times New Roman" pitchFamily="18" charset="0"/>
                <a:cs typeface="Times New Roman" pitchFamily="18" charset="0"/>
              </a:rPr>
              <a:t>Approval and Payment of Legal Invoices</a:t>
            </a: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pic>
        <p:nvPicPr>
          <p:cNvPr id="22530" name="Picture 3"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610600" cy="5410200"/>
          </a:xfrm>
        </p:spPr>
        <p:txBody>
          <a:bodyPr rtlCol="0">
            <a:normAutofit fontScale="92500" lnSpcReduction="20000"/>
          </a:bodyPr>
          <a:lstStyle/>
          <a:p>
            <a:pPr algn="ctr" eaLnBrk="1" fontAlgn="auto" hangingPunct="1">
              <a:spcAft>
                <a:spcPts val="0"/>
              </a:spcAft>
              <a:buClr>
                <a:schemeClr val="accent1">
                  <a:lumMod val="50000"/>
                </a:schemeClr>
              </a:buClr>
              <a:buFont typeface="Arial" pitchFamily="34" charset="0"/>
              <a:buNone/>
              <a:defRPr/>
            </a:pPr>
            <a:r>
              <a:rPr lang="en-US" sz="2800" u="sng" dirty="0" smtClean="0">
                <a:solidFill>
                  <a:schemeClr val="tx2">
                    <a:lumMod val="75000"/>
                  </a:schemeClr>
                </a:solidFill>
                <a:latin typeface="Times New Roman" pitchFamily="18" charset="0"/>
                <a:cs typeface="Times New Roman" pitchFamily="18" charset="0"/>
              </a:rPr>
              <a:t>UCONN 2000 Project Audits, Cont’d.</a:t>
            </a:r>
          </a:p>
          <a:p>
            <a:pPr lvl="1" eaLnBrk="1" fontAlgn="auto" hangingPunct="1">
              <a:spcAft>
                <a:spcPts val="0"/>
              </a:spcAft>
              <a:buFont typeface="Arial" pitchFamily="34" charset="0"/>
              <a:buNone/>
              <a:defRPr/>
            </a:pPr>
            <a:endParaRPr lang="en-US" sz="2400" dirty="0" smtClean="0"/>
          </a:p>
          <a:p>
            <a:pPr lvl="2" eaLnBrk="1" fontAlgn="auto" hangingPunct="1">
              <a:spcAft>
                <a:spcPts val="0"/>
              </a:spcAft>
              <a:buFont typeface="Arial" pitchFamily="34" charset="0"/>
              <a:buNone/>
              <a:defRPr/>
            </a:pPr>
            <a:endParaRPr lang="en-US" dirty="0" smtClean="0">
              <a:latin typeface="Times New Roman" pitchFamily="18" charset="0"/>
              <a:cs typeface="Times New Roman" pitchFamily="18" charset="0"/>
            </a:endParaRPr>
          </a:p>
          <a:p>
            <a:pPr algn="ctr" eaLnBrk="1" fontAlgn="auto" hangingPunct="1">
              <a:spcAft>
                <a:spcPts val="0"/>
              </a:spcAft>
              <a:buFont typeface="Arial" pitchFamily="34" charset="0"/>
              <a:buNone/>
              <a:defRPr/>
            </a:pPr>
            <a:r>
              <a:rPr lang="en-US" sz="2600" b="1" i="1" dirty="0" smtClean="0">
                <a:latin typeface="Times New Roman" pitchFamily="18" charset="0"/>
                <a:cs typeface="Times New Roman" pitchFamily="18" charset="0"/>
              </a:rPr>
              <a:t>Plant Accounting Role/Tasks:</a:t>
            </a:r>
          </a:p>
          <a:p>
            <a:pPr algn="ctr" eaLnBrk="1" fontAlgn="auto" hangingPunct="1">
              <a:spcAft>
                <a:spcPts val="0"/>
              </a:spcAft>
              <a:buFont typeface="Arial" pitchFamily="34" charset="0"/>
              <a:buNone/>
              <a:defRPr/>
            </a:pPr>
            <a:endParaRPr lang="en-US" sz="1300" dirty="0" smtClean="0">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Char char="•"/>
              <a:defRPr/>
            </a:pPr>
            <a:r>
              <a:rPr lang="en-US" sz="2600" dirty="0" smtClean="0">
                <a:latin typeface="Times New Roman" pitchFamily="18" charset="0"/>
                <a:cs typeface="Times New Roman" pitchFamily="18" charset="0"/>
              </a:rPr>
              <a:t>Develop list of projects to be audited each FY</a:t>
            </a:r>
          </a:p>
          <a:p>
            <a:pPr marL="1206500" indent="-174625" eaLnBrk="1" fontAlgn="auto" hangingPunct="1">
              <a:lnSpc>
                <a:spcPct val="160000"/>
              </a:lnSpc>
              <a:spcAft>
                <a:spcPts val="0"/>
              </a:spcAft>
              <a:buFont typeface="Arial" pitchFamily="34" charset="0"/>
              <a:buChar char="•"/>
              <a:defRPr/>
            </a:pPr>
            <a:r>
              <a:rPr lang="en-US" sz="2600" dirty="0" smtClean="0">
                <a:latin typeface="Times New Roman" pitchFamily="18" charset="0"/>
                <a:cs typeface="Times New Roman" pitchFamily="18" charset="0"/>
              </a:rPr>
              <a:t>Provide detailed expense analysis for projects selected</a:t>
            </a:r>
          </a:p>
          <a:p>
            <a:pPr marL="1206500" indent="-174625" eaLnBrk="1" fontAlgn="auto" hangingPunct="1">
              <a:lnSpc>
                <a:spcPct val="160000"/>
              </a:lnSpc>
              <a:spcAft>
                <a:spcPts val="0"/>
              </a:spcAft>
              <a:buFont typeface="Arial" pitchFamily="34" charset="0"/>
              <a:buChar char="•"/>
              <a:defRPr/>
            </a:pPr>
            <a:r>
              <a:rPr lang="en-US" sz="2600" dirty="0" smtClean="0">
                <a:latin typeface="Times New Roman" pitchFamily="18" charset="0"/>
                <a:cs typeface="Times New Roman" pitchFamily="18" charset="0"/>
              </a:rPr>
              <a:t>Provide direction on finding source documentation</a:t>
            </a:r>
            <a:endParaRPr lang="en-US" sz="2800" b="1" dirty="0" smtClean="0">
              <a:ln w="11430">
                <a:solidFill>
                  <a:schemeClr val="tx1"/>
                </a:solidFill>
              </a:ln>
              <a:solidFill>
                <a:srgbClr val="008000"/>
              </a:solidFill>
              <a:effectLst>
                <a:outerShdw blurRad="80000" dist="40000" dir="5040000" algn="tl">
                  <a:srgbClr val="000000">
                    <a:alpha val="30000"/>
                  </a:srgbClr>
                </a:outerShdw>
              </a:effectLst>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Char char="•"/>
              <a:defRPr/>
            </a:pPr>
            <a:r>
              <a:rPr lang="en-US" sz="2600" dirty="0" smtClean="0">
                <a:latin typeface="Times New Roman" pitchFamily="18" charset="0"/>
                <a:cs typeface="Times New Roman" pitchFamily="18" charset="0"/>
              </a:rPr>
              <a:t>Attend audit status meetings</a:t>
            </a:r>
          </a:p>
          <a:p>
            <a:pPr marL="1206500" indent="-174625" eaLnBrk="1" fontAlgn="auto" hangingPunct="1">
              <a:lnSpc>
                <a:spcPct val="160000"/>
              </a:lnSpc>
              <a:spcAft>
                <a:spcPts val="0"/>
              </a:spcAft>
              <a:buFont typeface="Arial" pitchFamily="34" charset="0"/>
              <a:buChar char="•"/>
              <a:defRPr/>
            </a:pPr>
            <a:r>
              <a:rPr lang="en-US" sz="2600" dirty="0" smtClean="0">
                <a:latin typeface="Times New Roman" pitchFamily="18" charset="0"/>
                <a:cs typeface="Times New Roman" pitchFamily="18" charset="0"/>
              </a:rPr>
              <a:t>Resolve issues</a:t>
            </a:r>
          </a:p>
          <a:p>
            <a:pPr marL="1206500" indent="-174625" eaLnBrk="1" fontAlgn="auto" hangingPunct="1">
              <a:lnSpc>
                <a:spcPct val="160000"/>
              </a:lnSpc>
              <a:spcAft>
                <a:spcPts val="0"/>
              </a:spcAft>
              <a:buFont typeface="Arial" pitchFamily="34" charset="0"/>
              <a:buChar char="•"/>
              <a:defRPr/>
            </a:pPr>
            <a:r>
              <a:rPr lang="en-US" sz="2600" dirty="0" smtClean="0">
                <a:latin typeface="Times New Roman" pitchFamily="18" charset="0"/>
                <a:cs typeface="Times New Roman" pitchFamily="18" charset="0"/>
              </a:rPr>
              <a:t>Provide special reporting</a:t>
            </a:r>
          </a:p>
          <a:p>
            <a:pPr lvl="2" eaLnBrk="1" fontAlgn="auto" hangingPunct="1">
              <a:spcAft>
                <a:spcPts val="0"/>
              </a:spcAft>
              <a:buFont typeface="Arial" pitchFamily="34" charset="0"/>
              <a:buNone/>
              <a:defRPr/>
            </a:pPr>
            <a:endParaRPr lang="en-US" dirty="0" smtClean="0">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None/>
              <a:defRPr/>
            </a:pPr>
            <a:endParaRPr lang="en-US" sz="2600" dirty="0" smtClean="0">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None/>
              <a:defRPr/>
            </a:pPr>
            <a:endParaRPr lang="en-US" sz="2600" dirty="0" smtClean="0">
              <a:latin typeface="Times New Roman" pitchFamily="18" charset="0"/>
              <a:cs typeface="Times New Roman" pitchFamily="18" charset="0"/>
            </a:endParaRPr>
          </a:p>
          <a:p>
            <a:pPr marL="1206500" indent="-174625" eaLnBrk="1" fontAlgn="auto" hangingPunct="1">
              <a:lnSpc>
                <a:spcPct val="160000"/>
              </a:lnSpc>
              <a:spcAft>
                <a:spcPts val="0"/>
              </a:spcAft>
              <a:buFont typeface="Arial" pitchFamily="34" charset="0"/>
              <a:buChar char="•"/>
              <a:defRPr/>
            </a:pPr>
            <a:endParaRPr lang="en-US" sz="2600" dirty="0" smtClean="0">
              <a:latin typeface="Times New Roman" pitchFamily="18" charset="0"/>
              <a:cs typeface="Times New Roman" pitchFamily="18" charset="0"/>
            </a:endParaRPr>
          </a:p>
        </p:txBody>
      </p:sp>
      <p:pic>
        <p:nvPicPr>
          <p:cNvPr id="126978" name="Picture 3"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Content Placeholder 2"/>
          <p:cNvSpPr>
            <a:spLocks noGrp="1"/>
          </p:cNvSpPr>
          <p:nvPr>
            <p:ph idx="1"/>
          </p:nvPr>
        </p:nvSpPr>
        <p:spPr>
          <a:xfrm>
            <a:off x="304800" y="1447800"/>
            <a:ext cx="8610600" cy="3505200"/>
          </a:xfrm>
        </p:spPr>
        <p:txBody>
          <a:bodyPr/>
          <a:lstStyle/>
          <a:p>
            <a:pPr marL="1206500" indent="-174625" eaLnBrk="1" hangingPunct="1">
              <a:lnSpc>
                <a:spcPct val="160000"/>
              </a:lnSpc>
              <a:buFont typeface="Arial" charset="0"/>
              <a:buNone/>
            </a:pPr>
            <a:endParaRPr lang="en-US" sz="2600" smtClean="0">
              <a:latin typeface="Times New Roman" pitchFamily="18" charset="0"/>
              <a:cs typeface="Times New Roman" pitchFamily="18" charset="0"/>
            </a:endParaRPr>
          </a:p>
          <a:p>
            <a:pPr marL="1206500" indent="-174625" eaLnBrk="1" hangingPunct="1">
              <a:lnSpc>
                <a:spcPct val="160000"/>
              </a:lnSpc>
              <a:buFont typeface="Arial" charset="0"/>
              <a:buNone/>
            </a:pPr>
            <a:endParaRPr lang="en-US" sz="2600" smtClean="0">
              <a:latin typeface="Times New Roman" pitchFamily="18" charset="0"/>
              <a:cs typeface="Times New Roman" pitchFamily="18" charset="0"/>
            </a:endParaRPr>
          </a:p>
          <a:p>
            <a:pPr marL="1206500" indent="-174625" eaLnBrk="1" hangingPunct="1">
              <a:lnSpc>
                <a:spcPct val="160000"/>
              </a:lnSpc>
            </a:pPr>
            <a:endParaRPr lang="en-US" sz="2600" smtClean="0">
              <a:latin typeface="Times New Roman" pitchFamily="18" charset="0"/>
              <a:cs typeface="Times New Roman" pitchFamily="18" charset="0"/>
            </a:endParaRPr>
          </a:p>
          <a:p>
            <a:pPr marL="1206500" indent="-174625" eaLnBrk="1" hangingPunct="1">
              <a:lnSpc>
                <a:spcPct val="160000"/>
              </a:lnSpc>
              <a:buFont typeface="Arial" charset="0"/>
              <a:buNone/>
            </a:pPr>
            <a:r>
              <a:rPr lang="en-US" sz="2600" smtClean="0">
                <a:latin typeface="Times New Roman" pitchFamily="18" charset="0"/>
                <a:cs typeface="Times New Roman" pitchFamily="18" charset="0"/>
              </a:rPr>
              <a:t>http://www.cfo.uconn.edu/UCONN2000.html</a:t>
            </a:r>
          </a:p>
        </p:txBody>
      </p:sp>
      <p:sp>
        <p:nvSpPr>
          <p:cNvPr id="5" name="Rectangle 4"/>
          <p:cNvSpPr/>
          <p:nvPr/>
        </p:nvSpPr>
        <p:spPr>
          <a:xfrm>
            <a:off x="2286000" y="2057400"/>
            <a:ext cx="4570482" cy="1754326"/>
          </a:xfrm>
          <a:prstGeom prst="rect">
            <a:avLst/>
          </a:prstGeom>
          <a:noFill/>
        </p:spPr>
        <p:txBody>
          <a:bodyPr wrap="none">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QUESTIONS?</a:t>
            </a:r>
          </a:p>
          <a:p>
            <a:pPr algn="ctr" fontAlgn="auto">
              <a:spcBef>
                <a:spcPts val="0"/>
              </a:spcBef>
              <a:spcAft>
                <a:spcPts val="0"/>
              </a:spcAft>
              <a:defRPr/>
            </a:pP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ndParaRPr>
          </a:p>
        </p:txBody>
      </p:sp>
      <p:pic>
        <p:nvPicPr>
          <p:cNvPr id="6" name="Picture 3"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7620000" cy="4495800"/>
          </a:xfrm>
        </p:spPr>
        <p:txBody>
          <a:bodyPr rtlCol="0">
            <a:normAutofit/>
          </a:bodyPr>
          <a:lstStyle/>
          <a:p>
            <a:pPr algn="ctr" eaLnBrk="1" fontAlgn="auto" hangingPunct="1">
              <a:spcAft>
                <a:spcPts val="0"/>
              </a:spcAft>
              <a:buClr>
                <a:schemeClr val="accent1">
                  <a:lumMod val="50000"/>
                </a:schemeClr>
              </a:buClr>
              <a:buFont typeface="Arial" pitchFamily="34" charset="0"/>
              <a:buNone/>
              <a:defRPr/>
            </a:pPr>
            <a:r>
              <a:rPr lang="en-US" sz="3600" u="sng" dirty="0" smtClean="0">
                <a:solidFill>
                  <a:schemeClr val="tx2">
                    <a:lumMod val="75000"/>
                  </a:schemeClr>
                </a:solidFill>
                <a:latin typeface="Times New Roman" pitchFamily="18" charset="0"/>
                <a:cs typeface="Times New Roman" pitchFamily="18" charset="0"/>
              </a:rPr>
              <a:t>Other Accounting Procedures</a:t>
            </a:r>
          </a:p>
          <a:p>
            <a:pPr eaLnBrk="1" fontAlgn="auto" hangingPunct="1">
              <a:spcAft>
                <a:spcPts val="0"/>
              </a:spcAft>
              <a:buClr>
                <a:schemeClr val="accent1">
                  <a:lumMod val="50000"/>
                </a:schemeClr>
              </a:buClr>
              <a:buFont typeface="Arial" pitchFamily="34" charset="0"/>
              <a:buChar char="•"/>
              <a:defRPr/>
            </a:pPr>
            <a:endParaRPr lang="en-US" sz="1200"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Char char="•"/>
              <a:defRPr/>
            </a:pPr>
            <a:r>
              <a:rPr lang="en-US" dirty="0" smtClean="0">
                <a:latin typeface="Times New Roman" pitchFamily="18" charset="0"/>
                <a:cs typeface="Times New Roman" pitchFamily="18" charset="0"/>
              </a:rPr>
              <a:t>Payroll Allocation</a:t>
            </a:r>
          </a:p>
          <a:p>
            <a:pPr lvl="1" eaLnBrk="1" fontAlgn="auto" hangingPunct="1">
              <a:spcAft>
                <a:spcPts val="0"/>
              </a:spcAft>
              <a:buClr>
                <a:schemeClr val="accent1">
                  <a:lumMod val="50000"/>
                </a:schemeClr>
              </a:buClr>
              <a:buFont typeface="Arial" pitchFamily="34" charset="0"/>
              <a:buChar char="•"/>
              <a:defRPr/>
            </a:pPr>
            <a:r>
              <a:rPr lang="en-US" dirty="0" smtClean="0">
                <a:latin typeface="Times New Roman" pitchFamily="18" charset="0"/>
                <a:cs typeface="Times New Roman" pitchFamily="18" charset="0"/>
              </a:rPr>
              <a:t>Project Financial Close-Out</a:t>
            </a:r>
          </a:p>
          <a:p>
            <a:pPr lvl="1" eaLnBrk="1" fontAlgn="auto" hangingPunct="1">
              <a:spcAft>
                <a:spcPts val="0"/>
              </a:spcAft>
              <a:buClr>
                <a:schemeClr val="accent1">
                  <a:lumMod val="50000"/>
                </a:schemeClr>
              </a:buClr>
              <a:buFont typeface="Arial" pitchFamily="34" charset="0"/>
              <a:buChar char="•"/>
              <a:defRPr/>
            </a:pPr>
            <a:r>
              <a:rPr lang="en-US" dirty="0" smtClean="0">
                <a:latin typeface="Times New Roman" pitchFamily="18" charset="0"/>
                <a:cs typeface="Times New Roman" pitchFamily="18" charset="0"/>
              </a:rPr>
              <a:t>Project Reporting </a:t>
            </a: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a:p>
            <a:pPr lvl="1" eaLnBrk="1" fontAlgn="auto" hangingPunct="1">
              <a:spcAft>
                <a:spcPts val="0"/>
              </a:spcAft>
              <a:buClr>
                <a:schemeClr val="accent1">
                  <a:lumMod val="50000"/>
                </a:schemeClr>
              </a:buClr>
              <a:buFont typeface="Arial" pitchFamily="34" charset="0"/>
              <a:buNone/>
              <a:defRPr/>
            </a:pPr>
            <a:endParaRPr lang="en-US" dirty="0" smtClean="0">
              <a:latin typeface="Times New Roman" pitchFamily="18" charset="0"/>
              <a:cs typeface="Times New Roman" pitchFamily="18" charset="0"/>
            </a:endParaRPr>
          </a:p>
        </p:txBody>
      </p:sp>
      <p:pic>
        <p:nvPicPr>
          <p:cNvPr id="24578" name="Picture 3"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u="sng" dirty="0" smtClean="0">
                <a:solidFill>
                  <a:schemeClr val="tx2">
                    <a:lumMod val="75000"/>
                  </a:schemeClr>
                </a:solidFill>
                <a:latin typeface="Times New Roman" pitchFamily="18" charset="0"/>
                <a:cs typeface="Times New Roman" pitchFamily="18" charset="0"/>
              </a:rPr>
              <a:t>Financial Policies and Procedures for the Capital Project Delivery Process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4294967295"/>
          </p:nvPr>
        </p:nvSpPr>
        <p:spPr>
          <a:xfrm>
            <a:off x="2286000" y="1905000"/>
            <a:ext cx="6858000" cy="4495800"/>
          </a:xfrm>
        </p:spPr>
        <p:txBody>
          <a:bodyPr rtlCol="0">
            <a:normAutofit lnSpcReduction="10000"/>
          </a:bodyPr>
          <a:lstStyle/>
          <a:p>
            <a:pPr eaLnBrk="1" fontAlgn="auto" hangingPunct="1">
              <a:spcAft>
                <a:spcPts val="0"/>
              </a:spcAft>
              <a:buClr>
                <a:schemeClr val="accent1">
                  <a:lumMod val="50000"/>
                </a:schemeClr>
              </a:buClr>
              <a:buFont typeface="Arial" pitchFamily="34" charset="0"/>
              <a:buChar char="•"/>
              <a:defRPr/>
            </a:pPr>
            <a:r>
              <a:rPr lang="en-US" sz="3600" b="1" dirty="0" smtClean="0">
                <a:latin typeface="Times New Roman" pitchFamily="18" charset="0"/>
                <a:cs typeface="Times New Roman" pitchFamily="18" charset="0"/>
              </a:rPr>
              <a:t>Project Initiation</a:t>
            </a:r>
          </a:p>
          <a:p>
            <a:pPr eaLnBrk="1" fontAlgn="auto" hangingPunct="1">
              <a:spcAft>
                <a:spcPts val="0"/>
              </a:spcAft>
              <a:buClr>
                <a:schemeClr val="accent1">
                  <a:lumMod val="50000"/>
                </a:schemeClr>
              </a:buClr>
              <a:buFont typeface="Arial" pitchFamily="34" charset="0"/>
              <a:buChar char="•"/>
              <a:defRPr/>
            </a:pPr>
            <a:endParaRPr lang="en-US" sz="2800" dirty="0">
              <a:latin typeface="Times New Roman" pitchFamily="18" charset="0"/>
              <a:cs typeface="Times New Roman" pitchFamily="18" charset="0"/>
            </a:endParaRPr>
          </a:p>
          <a:p>
            <a:pPr eaLnBrk="1" fontAlgn="auto" hangingPunct="1">
              <a:spcAft>
                <a:spcPts val="0"/>
              </a:spcAft>
              <a:buClr>
                <a:schemeClr val="accent1">
                  <a:lumMod val="50000"/>
                </a:schemeClr>
              </a:buClr>
              <a:buFont typeface="Arial" pitchFamily="34" charset="0"/>
              <a:buChar char="•"/>
              <a:defRPr/>
            </a:pPr>
            <a:r>
              <a:rPr lang="en-US" sz="3600" dirty="0" smtClean="0">
                <a:solidFill>
                  <a:schemeClr val="bg1">
                    <a:lumMod val="50000"/>
                  </a:schemeClr>
                </a:solidFill>
                <a:latin typeface="Times New Roman" pitchFamily="18" charset="0"/>
                <a:cs typeface="Times New Roman" pitchFamily="18" charset="0"/>
              </a:rPr>
              <a:t>Procedures for Design and Construction</a:t>
            </a:r>
          </a:p>
          <a:p>
            <a:pPr eaLnBrk="1" fontAlgn="auto" hangingPunct="1">
              <a:spcAft>
                <a:spcPts val="0"/>
              </a:spcAft>
              <a:buClr>
                <a:schemeClr val="accent1">
                  <a:lumMod val="50000"/>
                </a:schemeClr>
              </a:buClr>
              <a:buFont typeface="Arial" pitchFamily="34" charset="0"/>
              <a:buChar char="•"/>
              <a:defRPr/>
            </a:pPr>
            <a:endParaRPr lang="en-US" sz="2800" dirty="0">
              <a:solidFill>
                <a:schemeClr val="bg1">
                  <a:lumMod val="50000"/>
                </a:schemeClr>
              </a:solidFill>
              <a:latin typeface="Times New Roman" pitchFamily="18" charset="0"/>
              <a:cs typeface="Times New Roman" pitchFamily="18" charset="0"/>
            </a:endParaRPr>
          </a:p>
          <a:p>
            <a:pPr eaLnBrk="1" fontAlgn="auto" hangingPunct="1">
              <a:spcAft>
                <a:spcPts val="0"/>
              </a:spcAft>
              <a:buClr>
                <a:schemeClr val="accent1">
                  <a:lumMod val="50000"/>
                </a:schemeClr>
              </a:buClr>
              <a:buFont typeface="Arial" pitchFamily="34" charset="0"/>
              <a:buChar char="•"/>
              <a:defRPr/>
            </a:pPr>
            <a:r>
              <a:rPr lang="en-US" sz="3600" dirty="0" smtClean="0">
                <a:solidFill>
                  <a:schemeClr val="bg1">
                    <a:lumMod val="50000"/>
                  </a:schemeClr>
                </a:solidFill>
                <a:latin typeface="Times New Roman" pitchFamily="18" charset="0"/>
                <a:cs typeface="Times New Roman" pitchFamily="18" charset="0"/>
              </a:rPr>
              <a:t>Other Accounting Procedures</a:t>
            </a:r>
          </a:p>
          <a:p>
            <a:pPr eaLnBrk="1" fontAlgn="auto" hangingPunct="1">
              <a:spcAft>
                <a:spcPts val="0"/>
              </a:spcAft>
              <a:buClr>
                <a:schemeClr val="accent1">
                  <a:lumMod val="50000"/>
                </a:schemeClr>
              </a:buClr>
              <a:buFont typeface="Arial" pitchFamily="34" charset="0"/>
              <a:buChar char="•"/>
              <a:defRPr/>
            </a:pPr>
            <a:endParaRPr lang="en-US" sz="3600" dirty="0">
              <a:solidFill>
                <a:schemeClr val="bg1">
                  <a:lumMod val="50000"/>
                </a:schemeClr>
              </a:solidFill>
              <a:latin typeface="Times New Roman" pitchFamily="18" charset="0"/>
              <a:cs typeface="Times New Roman" pitchFamily="18" charset="0"/>
            </a:endParaRPr>
          </a:p>
          <a:p>
            <a:pPr eaLnBrk="1" fontAlgn="auto" hangingPunct="1">
              <a:spcAft>
                <a:spcPts val="0"/>
              </a:spcAft>
              <a:buClr>
                <a:schemeClr val="accent1">
                  <a:lumMod val="50000"/>
                </a:schemeClr>
              </a:buClr>
              <a:buFont typeface="Arial" pitchFamily="34" charset="0"/>
              <a:buChar char="•"/>
              <a:defRPr/>
            </a:pPr>
            <a:r>
              <a:rPr lang="en-US" sz="3600" dirty="0" smtClean="0">
                <a:solidFill>
                  <a:schemeClr val="bg1">
                    <a:lumMod val="50000"/>
                  </a:schemeClr>
                </a:solidFill>
                <a:latin typeface="Times New Roman" pitchFamily="18" charset="0"/>
                <a:cs typeface="Times New Roman" pitchFamily="18" charset="0"/>
              </a:rPr>
              <a:t>UCONN 2000 Project Audits</a:t>
            </a:r>
            <a:endParaRPr lang="en-US" sz="3600" dirty="0">
              <a:solidFill>
                <a:schemeClr val="bg1">
                  <a:lumMod val="50000"/>
                </a:schemeClr>
              </a:solidFill>
              <a:latin typeface="Times New Roman" pitchFamily="18" charset="0"/>
              <a:cs typeface="Times New Roman" pitchFamily="18" charset="0"/>
            </a:endParaRPr>
          </a:p>
        </p:txBody>
      </p:sp>
      <p:sp>
        <p:nvSpPr>
          <p:cNvPr id="4" name="Content Placeholder 2"/>
          <p:cNvSpPr txBox="1">
            <a:spLocks/>
          </p:cNvSpPr>
          <p:nvPr/>
        </p:nvSpPr>
        <p:spPr bwMode="auto">
          <a:xfrm>
            <a:off x="1219200" y="457200"/>
            <a:ext cx="6858000" cy="1143000"/>
          </a:xfrm>
          <a:prstGeom prst="rect">
            <a:avLst/>
          </a:prstGeom>
          <a:noFill/>
          <a:ln w="9525">
            <a:noFill/>
            <a:miter lim="800000"/>
            <a:headEnd/>
            <a:tailEnd/>
          </a:ln>
        </p:spPr>
        <p:txBody>
          <a:bodyPr>
            <a:normAutofit/>
          </a:bodyPr>
          <a:lstStyle/>
          <a:p>
            <a:pPr marL="342900" indent="-342900" fontAlgn="auto">
              <a:spcBef>
                <a:spcPct val="20000"/>
              </a:spcBef>
              <a:spcAft>
                <a:spcPts val="0"/>
              </a:spcAft>
              <a:buClr>
                <a:schemeClr val="accent1">
                  <a:lumMod val="50000"/>
                </a:schemeClr>
              </a:buClr>
              <a:defRPr/>
            </a:pPr>
            <a:endParaRPr lang="en-US" sz="3600" dirty="0">
              <a:latin typeface="Times New Roman" pitchFamily="18" charset="0"/>
              <a:cs typeface="Times New Roman" pitchFamily="18" charset="0"/>
            </a:endParaRPr>
          </a:p>
        </p:txBody>
      </p:sp>
      <p:pic>
        <p:nvPicPr>
          <p:cNvPr id="26628" name="Picture 5"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a:xfrm>
            <a:off x="762000" y="457200"/>
            <a:ext cx="7543800" cy="6019800"/>
          </a:xfrm>
        </p:spPr>
        <p:txBody>
          <a:bodyPr/>
          <a:lstStyle/>
          <a:p>
            <a:pPr algn="ctr" eaLnBrk="1" hangingPunct="1">
              <a:buClr>
                <a:srgbClr val="254061"/>
              </a:buClr>
              <a:buFont typeface="Arial" charset="0"/>
              <a:buNone/>
            </a:pPr>
            <a:r>
              <a:rPr lang="en-US" u="sng" smtClean="0">
                <a:solidFill>
                  <a:srgbClr val="17375E"/>
                </a:solidFill>
                <a:latin typeface="Times New Roman" pitchFamily="18" charset="0"/>
                <a:cs typeface="Times New Roman" pitchFamily="18" charset="0"/>
              </a:rPr>
              <a:t>Authorization of the Capital Budget</a:t>
            </a:r>
          </a:p>
          <a:p>
            <a:pPr eaLnBrk="1" hangingPunct="1">
              <a:buClr>
                <a:srgbClr val="254061"/>
              </a:buClr>
            </a:pPr>
            <a:endParaRPr lang="en-US" sz="1200" smtClean="0">
              <a:latin typeface="Times New Roman" pitchFamily="18" charset="0"/>
              <a:cs typeface="Times New Roman" pitchFamily="18" charset="0"/>
            </a:endParaRPr>
          </a:p>
          <a:p>
            <a:pPr lvl="1" eaLnBrk="1" hangingPunct="1">
              <a:buClr>
                <a:srgbClr val="254061"/>
              </a:buClr>
              <a:buFont typeface="Arial" charset="0"/>
              <a:buChar char="•"/>
            </a:pPr>
            <a:r>
              <a:rPr lang="en-US" sz="2400" smtClean="0">
                <a:latin typeface="Times New Roman" pitchFamily="18" charset="0"/>
                <a:cs typeface="Times New Roman" pitchFamily="18" charset="0"/>
              </a:rPr>
              <a:t>Presented annually to the University’s Board of Trustees</a:t>
            </a:r>
          </a:p>
          <a:p>
            <a:pPr lvl="1" eaLnBrk="1" hangingPunct="1">
              <a:buClr>
                <a:srgbClr val="254061"/>
              </a:buClr>
              <a:buFont typeface="Arial" charset="0"/>
              <a:buNone/>
            </a:pPr>
            <a:endParaRPr lang="en-US" sz="1200" smtClean="0">
              <a:latin typeface="Times New Roman" pitchFamily="18" charset="0"/>
              <a:cs typeface="Times New Roman" pitchFamily="18" charset="0"/>
            </a:endParaRPr>
          </a:p>
          <a:p>
            <a:pPr lvl="1" eaLnBrk="1" hangingPunct="1">
              <a:buClr>
                <a:srgbClr val="254061"/>
              </a:buClr>
              <a:buFont typeface="Arial" charset="0"/>
              <a:buNone/>
            </a:pPr>
            <a:r>
              <a:rPr lang="en-US" sz="2400" i="1" smtClean="0">
                <a:latin typeface="Times New Roman" pitchFamily="18" charset="0"/>
                <a:cs typeface="Times New Roman" pitchFamily="18" charset="0"/>
              </a:rPr>
              <a:t>Includes:</a:t>
            </a:r>
          </a:p>
          <a:p>
            <a:pPr lvl="1" eaLnBrk="1" hangingPunct="1">
              <a:buClr>
                <a:srgbClr val="254061"/>
              </a:buClr>
              <a:buFont typeface="Calibri" pitchFamily="34" charset="0"/>
              <a:buAutoNum type="arabicPeriod"/>
            </a:pPr>
            <a:r>
              <a:rPr lang="en-US" sz="2400" smtClean="0">
                <a:latin typeface="Times New Roman" pitchFamily="18" charset="0"/>
                <a:cs typeface="Times New Roman" pitchFamily="18" charset="0"/>
              </a:rPr>
              <a:t>Proposed “named projects” with amounts, descriptions, funding analysis</a:t>
            </a:r>
          </a:p>
          <a:p>
            <a:pPr lvl="1" eaLnBrk="1" hangingPunct="1">
              <a:buClr>
                <a:srgbClr val="254061"/>
              </a:buClr>
              <a:buFont typeface="Calibri" pitchFamily="34" charset="0"/>
              <a:buAutoNum type="arabicPeriod"/>
            </a:pPr>
            <a:r>
              <a:rPr lang="en-US" sz="2400" smtClean="0">
                <a:latin typeface="Times New Roman" pitchFamily="18" charset="0"/>
                <a:cs typeface="Times New Roman" pitchFamily="18" charset="0"/>
              </a:rPr>
              <a:t>Deferred Maintenance/Code/ADA Renovation Lump Sum project list</a:t>
            </a:r>
          </a:p>
          <a:p>
            <a:pPr lvl="1" eaLnBrk="1" hangingPunct="1">
              <a:buClr>
                <a:srgbClr val="254061"/>
              </a:buClr>
              <a:buFont typeface="Calibri" pitchFamily="34" charset="0"/>
              <a:buAutoNum type="arabicPeriod"/>
            </a:pPr>
            <a:r>
              <a:rPr lang="en-US" sz="2400" smtClean="0">
                <a:latin typeface="Times New Roman" pitchFamily="18" charset="0"/>
                <a:cs typeface="Times New Roman" pitchFamily="18" charset="0"/>
              </a:rPr>
              <a:t>Phase III Preliminary Outline by Fiscal Year  (“Phasing Outline”)</a:t>
            </a:r>
          </a:p>
          <a:p>
            <a:pPr lvl="1" eaLnBrk="1" hangingPunct="1">
              <a:buClr>
                <a:srgbClr val="254061"/>
              </a:buClr>
              <a:buFont typeface="Arial" charset="0"/>
              <a:buNone/>
            </a:pPr>
            <a:endParaRPr lang="en-US" sz="2400" smtClean="0">
              <a:latin typeface="Times New Roman" pitchFamily="18" charset="0"/>
              <a:cs typeface="Times New Roman" pitchFamily="18" charset="0"/>
            </a:endParaRPr>
          </a:p>
          <a:p>
            <a:pPr lvl="1" eaLnBrk="1" hangingPunct="1">
              <a:buClr>
                <a:srgbClr val="254061"/>
              </a:buClr>
              <a:buFont typeface="Arial" charset="0"/>
              <a:buNone/>
            </a:pPr>
            <a:endParaRPr lang="en-US" smtClean="0">
              <a:latin typeface="Times New Roman" pitchFamily="18" charset="0"/>
              <a:cs typeface="Times New Roman" pitchFamily="18" charset="0"/>
            </a:endParaRPr>
          </a:p>
          <a:p>
            <a:pPr lvl="1" eaLnBrk="1" hangingPunct="1">
              <a:buClr>
                <a:srgbClr val="254061"/>
              </a:buClr>
              <a:buFont typeface="Arial" charset="0"/>
              <a:buNone/>
            </a:pPr>
            <a:endParaRPr lang="en-US" smtClean="0">
              <a:latin typeface="Times New Roman" pitchFamily="18" charset="0"/>
              <a:cs typeface="Times New Roman" pitchFamily="18" charset="0"/>
            </a:endParaRPr>
          </a:p>
        </p:txBody>
      </p:sp>
      <p:pic>
        <p:nvPicPr>
          <p:cNvPr id="28674" name="Picture 3" descr="Seal 3 SPOT281.jpg"/>
          <p:cNvPicPr>
            <a:picLocks noChangeAspect="1" noChangeArrowheads="1"/>
          </p:cNvPicPr>
          <p:nvPr/>
        </p:nvPicPr>
        <p:blipFill>
          <a:blip r:embed="rId3"/>
          <a:srcRect/>
          <a:stretch>
            <a:fillRect/>
          </a:stretch>
        </p:blipFill>
        <p:spPr bwMode="auto">
          <a:xfrm>
            <a:off x="228600" y="548640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Grp="1" noChangeAspect="1" noChangeArrowheads="1"/>
          </p:cNvPicPr>
          <p:nvPr>
            <p:ph idx="1"/>
          </p:nvPr>
        </p:nvPicPr>
        <p:blipFill>
          <a:blip r:embed="rId3"/>
          <a:srcRect/>
          <a:stretch>
            <a:fillRect/>
          </a:stretch>
        </p:blipFill>
        <p:spPr>
          <a:xfrm>
            <a:off x="2057400" y="304800"/>
            <a:ext cx="4724400" cy="637857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1764</TotalTime>
  <Words>3150</Words>
  <Application>Microsoft Office PowerPoint</Application>
  <PresentationFormat>On-screen Show (4:3)</PresentationFormat>
  <Paragraphs>941</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ACCOUNTING FOR CAPITAL PROJECTS</vt:lpstr>
      <vt:lpstr>Project Accounting</vt:lpstr>
      <vt:lpstr> Financial Policies and Procedures for the Capital Project Delivery Process </vt:lpstr>
      <vt:lpstr>Slide 4</vt:lpstr>
      <vt:lpstr>Slide 5</vt:lpstr>
      <vt:lpstr>Slide 6</vt:lpstr>
      <vt:lpstr> Financial Policies and Procedures for the Capital Project Delivery Process </vt:lpstr>
      <vt:lpstr>Slide 8</vt:lpstr>
      <vt:lpstr>Slide 9</vt:lpstr>
      <vt:lpstr>Slide 10</vt:lpstr>
      <vt:lpstr>Slide 11</vt:lpstr>
      <vt:lpstr>Slide 12</vt:lpstr>
      <vt:lpstr>Slide 13</vt:lpstr>
      <vt:lpstr>Slide 14</vt:lpstr>
      <vt:lpstr>Slide 15</vt:lpstr>
      <vt:lpstr>Slide 16</vt:lpstr>
      <vt:lpstr>Slide 17</vt:lpstr>
      <vt:lpstr>Slide 18</vt:lpstr>
      <vt:lpstr> Financial Policies and Procedures for the Capital Project Delivery Process </vt:lpstr>
      <vt:lpstr>Slide 20</vt:lpstr>
      <vt:lpstr>Procedures for Design and Construction</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 Financial Policies and Procedures for the Capital Project Delivery Process </vt:lpstr>
      <vt:lpstr>Slide 40</vt:lpstr>
      <vt:lpstr>Slide 41</vt:lpstr>
      <vt:lpstr>Slide 42</vt:lpstr>
      <vt:lpstr>Slide 43</vt:lpstr>
      <vt:lpstr>Slide 44</vt:lpstr>
      <vt:lpstr>Slide 45</vt:lpstr>
      <vt:lpstr>Slide 46</vt:lpstr>
      <vt:lpstr> Financial Policies and Procedures for the Capital Project Delivery Process </vt:lpstr>
      <vt:lpstr>Slide 48</vt:lpstr>
      <vt:lpstr>Slide 49</vt:lpstr>
      <vt:lpstr>Slide 50</vt:lpstr>
      <vt:lpstr>Slide 51</vt:lpstr>
    </vt:vector>
  </TitlesOfParts>
  <Company>University of Connecticut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FOR CAPITAL PROJECTS</dc:title>
  <dc:creator>Tammie Corioso</dc:creator>
  <cp:lastModifiedBy>Tammie Corioso</cp:lastModifiedBy>
  <cp:revision>197</cp:revision>
  <dcterms:created xsi:type="dcterms:W3CDTF">2009-05-05T13:05:08Z</dcterms:created>
  <dcterms:modified xsi:type="dcterms:W3CDTF">2009-05-28T16:01:02Z</dcterms:modified>
</cp:coreProperties>
</file>